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pn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83"/>
    <p:sldMasterId id="2147483654" r:id="rId84"/>
    <p:sldMasterId id="2147483657" r:id="rId85"/>
  </p:sldMasterIdLst>
  <p:notesMasterIdLst>
    <p:notesMasterId r:id="rId124"/>
  </p:notesMasterIdLst>
  <p:handoutMasterIdLst>
    <p:handoutMasterId r:id="rId125"/>
  </p:handoutMasterIdLst>
  <p:sldIdLst>
    <p:sldId id="364" r:id="rId86"/>
    <p:sldId id="365" r:id="rId87"/>
    <p:sldId id="366" r:id="rId88"/>
    <p:sldId id="260" r:id="rId89"/>
    <p:sldId id="368" r:id="rId90"/>
    <p:sldId id="271" r:id="rId91"/>
    <p:sldId id="273" r:id="rId92"/>
    <p:sldId id="369" r:id="rId93"/>
    <p:sldId id="278" r:id="rId94"/>
    <p:sldId id="285" r:id="rId95"/>
    <p:sldId id="286" r:id="rId96"/>
    <p:sldId id="293" r:id="rId97"/>
    <p:sldId id="296" r:id="rId98"/>
    <p:sldId id="370" r:id="rId99"/>
    <p:sldId id="303" r:id="rId100"/>
    <p:sldId id="308" r:id="rId101"/>
    <p:sldId id="310" r:id="rId102"/>
    <p:sldId id="314" r:id="rId103"/>
    <p:sldId id="315" r:id="rId104"/>
    <p:sldId id="371" r:id="rId105"/>
    <p:sldId id="322" r:id="rId106"/>
    <p:sldId id="325" r:id="rId107"/>
    <p:sldId id="337" r:id="rId108"/>
    <p:sldId id="338" r:id="rId109"/>
    <p:sldId id="372" r:id="rId110"/>
    <p:sldId id="345" r:id="rId111"/>
    <p:sldId id="346" r:id="rId112"/>
    <p:sldId id="347" r:id="rId113"/>
    <p:sldId id="357" r:id="rId114"/>
    <p:sldId id="373" r:id="rId115"/>
    <p:sldId id="358" r:id="rId116"/>
    <p:sldId id="359" r:id="rId117"/>
    <p:sldId id="360" r:id="rId118"/>
    <p:sldId id="361" r:id="rId119"/>
    <p:sldId id="362" r:id="rId120"/>
    <p:sldId id="363" r:id="rId121"/>
    <p:sldId id="375" r:id="rId122"/>
    <p:sldId id="311" r:id="rId123"/>
  </p:sldIdLst>
  <p:sldSz cx="12168188" cy="6840538"/>
  <p:notesSz cx="10234613" cy="70993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8142" autoAdjust="0"/>
  </p:normalViewPr>
  <p:slideViewPr>
    <p:cSldViewPr>
      <p:cViewPr>
        <p:scale>
          <a:sx n="90" d="100"/>
          <a:sy n="90" d="100"/>
        </p:scale>
        <p:origin x="1284" y="552"/>
      </p:cViewPr>
      <p:guideLst>
        <p:guide orient="horz" pos="21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32.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Master" Target="slideMasters/slideMaster2.xml"/><Relationship Id="rId89" Type="http://schemas.openxmlformats.org/officeDocument/2006/relationships/slide" Target="slides/slide4.xml"/><Relationship Id="rId112" Type="http://schemas.openxmlformats.org/officeDocument/2006/relationships/slide" Target="slides/slide27.xml"/><Relationship Id="rId16" Type="http://schemas.openxmlformats.org/officeDocument/2006/relationships/customXml" Target="../customXml/item16.xml"/><Relationship Id="rId107" Type="http://schemas.openxmlformats.org/officeDocument/2006/relationships/slide" Target="slides/slide22.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customXml" Target="../customXml/item74.xml"/><Relationship Id="rId79" Type="http://schemas.openxmlformats.org/officeDocument/2006/relationships/customXml" Target="../customXml/item79.xml"/><Relationship Id="rId102" Type="http://schemas.openxmlformats.org/officeDocument/2006/relationships/slide" Target="slides/slide17.xml"/><Relationship Id="rId123" Type="http://schemas.openxmlformats.org/officeDocument/2006/relationships/slide" Target="slides/slide38.xml"/><Relationship Id="rId128" Type="http://schemas.openxmlformats.org/officeDocument/2006/relationships/theme" Target="theme/theme1.xml"/><Relationship Id="rId5" Type="http://schemas.openxmlformats.org/officeDocument/2006/relationships/customXml" Target="../customXml/item5.xml"/><Relationship Id="rId90" Type="http://schemas.openxmlformats.org/officeDocument/2006/relationships/slide" Target="slides/slide5.xml"/><Relationship Id="rId95" Type="http://schemas.openxmlformats.org/officeDocument/2006/relationships/slide" Target="slides/slide10.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slide" Target="slides/slide28.xml"/><Relationship Id="rId118" Type="http://schemas.openxmlformats.org/officeDocument/2006/relationships/slide" Target="slides/slide33.xml"/><Relationship Id="rId80" Type="http://schemas.openxmlformats.org/officeDocument/2006/relationships/customXml" Target="../customXml/item80.xml"/><Relationship Id="rId85" Type="http://schemas.openxmlformats.org/officeDocument/2006/relationships/slideMaster" Target="slideMasters/slideMaster3.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slide" Target="slides/slide18.xml"/><Relationship Id="rId108" Type="http://schemas.openxmlformats.org/officeDocument/2006/relationships/slide" Target="slides/slide23.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customXml" Target="../customXml/item54.xml"/><Relationship Id="rId70" Type="http://schemas.openxmlformats.org/officeDocument/2006/relationships/customXml" Target="../customXml/item70.xml"/><Relationship Id="rId75" Type="http://schemas.openxmlformats.org/officeDocument/2006/relationships/customXml" Target="../customXml/item75.xml"/><Relationship Id="rId91" Type="http://schemas.openxmlformats.org/officeDocument/2006/relationships/slide" Target="slides/slide6.xml"/><Relationship Id="rId96"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slide" Target="slides/slide29.xml"/><Relationship Id="rId119" Type="http://schemas.openxmlformats.org/officeDocument/2006/relationships/slide" Target="slides/slide34.xml"/><Relationship Id="rId44" Type="http://schemas.openxmlformats.org/officeDocument/2006/relationships/customXml" Target="../customXml/item44.xml"/><Relationship Id="rId60" Type="http://schemas.openxmlformats.org/officeDocument/2006/relationships/customXml" Target="../customXml/item60.xml"/><Relationship Id="rId65" Type="http://schemas.openxmlformats.org/officeDocument/2006/relationships/customXml" Target="../customXml/item65.xml"/><Relationship Id="rId81" Type="http://schemas.openxmlformats.org/officeDocument/2006/relationships/customXml" Target="../customXml/item81.xml"/><Relationship Id="rId86" Type="http://schemas.openxmlformats.org/officeDocument/2006/relationships/slide" Target="slides/slide1.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24.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12.xml"/><Relationship Id="rId104" Type="http://schemas.openxmlformats.org/officeDocument/2006/relationships/slide" Target="slides/slide19.xml"/><Relationship Id="rId120" Type="http://schemas.openxmlformats.org/officeDocument/2006/relationships/slide" Target="slides/slide35.xml"/><Relationship Id="rId125" Type="http://schemas.openxmlformats.org/officeDocument/2006/relationships/handoutMaster" Target="handoutMasters/handoutMaster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7.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2.xml"/><Relationship Id="rId110" Type="http://schemas.openxmlformats.org/officeDocument/2006/relationships/slide" Target="slides/slide25.xml"/><Relationship Id="rId115" Type="http://schemas.openxmlformats.org/officeDocument/2006/relationships/slide" Target="slides/slide30.xml"/><Relationship Id="rId61" Type="http://schemas.openxmlformats.org/officeDocument/2006/relationships/customXml" Target="../customXml/item61.xml"/><Relationship Id="rId82" Type="http://schemas.openxmlformats.org/officeDocument/2006/relationships/customXml" Target="../customXml/item82.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slide" Target="slides/slide15.xml"/><Relationship Id="rId105" Type="http://schemas.openxmlformats.org/officeDocument/2006/relationships/slide" Target="slides/slide20.xml"/><Relationship Id="rId126"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slide" Target="slides/slide8.xml"/><Relationship Id="rId98" Type="http://schemas.openxmlformats.org/officeDocument/2006/relationships/slide" Target="slides/slide13.xml"/><Relationship Id="rId121" Type="http://schemas.openxmlformats.org/officeDocument/2006/relationships/slide" Target="slides/slide36.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slide" Target="slides/slide3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slideMaster" Target="slideMasters/slideMaster1.xml"/><Relationship Id="rId88" Type="http://schemas.openxmlformats.org/officeDocument/2006/relationships/slide" Target="slides/slide3.xml"/><Relationship Id="rId111" Type="http://schemas.openxmlformats.org/officeDocument/2006/relationships/slide" Target="slides/slide26.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slide" Target="slides/slide21.xml"/><Relationship Id="rId127" Type="http://schemas.openxmlformats.org/officeDocument/2006/relationships/viewProps" Target="viewProps.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slide" Target="slides/slide9.xml"/><Relationship Id="rId99" Type="http://schemas.openxmlformats.org/officeDocument/2006/relationships/slide" Target="slides/slide14.xml"/><Relationship Id="rId101" Type="http://schemas.openxmlformats.org/officeDocument/2006/relationships/slide" Target="slides/slide16.xml"/><Relationship Id="rId122" Type="http://schemas.openxmlformats.org/officeDocument/2006/relationships/slide" Target="slides/slide37.xml"/><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emf"/><Relationship Id="rId1" Type="http://schemas.openxmlformats.org/officeDocument/2006/relationships/image" Target="../media/image40.e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DBCFBD09-3FED-42D3-84EA-655F2D75EC02}"/>
              </a:ext>
            </a:extLst>
          </p:cNvPr>
          <p:cNvSpPr>
            <a:spLocks noGrp="1"/>
          </p:cNvSpPr>
          <p:nvPr>
            <p:ph type="hdr" sz="quarter"/>
          </p:nvPr>
        </p:nvSpPr>
        <p:spPr>
          <a:xfrm>
            <a:off x="0" y="0"/>
            <a:ext cx="4435475" cy="355600"/>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67FC416D-CF51-4545-8F54-897F4962C7DF}"/>
              </a:ext>
            </a:extLst>
          </p:cNvPr>
          <p:cNvSpPr>
            <a:spLocks noGrp="1"/>
          </p:cNvSpPr>
          <p:nvPr>
            <p:ph type="dt" sz="quarter" idx="1"/>
          </p:nvPr>
        </p:nvSpPr>
        <p:spPr>
          <a:xfrm>
            <a:off x="5797550" y="0"/>
            <a:ext cx="4435475" cy="355600"/>
          </a:xfrm>
          <a:prstGeom prst="rect">
            <a:avLst/>
          </a:prstGeom>
        </p:spPr>
        <p:txBody>
          <a:bodyPr vert="horz" lIns="91440" tIns="45720" rIns="91440" bIns="45720" rtlCol="0"/>
          <a:lstStyle>
            <a:lvl1pPr algn="r">
              <a:defRPr sz="1200"/>
            </a:lvl1pPr>
          </a:lstStyle>
          <a:p>
            <a:r>
              <a:rPr lang="en-US" altLang="zh-CN"/>
              <a:t>2025/6</a:t>
            </a:r>
            <a:endParaRPr lang="zh-CN" altLang="en-US"/>
          </a:p>
        </p:txBody>
      </p:sp>
      <p:sp>
        <p:nvSpPr>
          <p:cNvPr id="4" name="页脚占位符 3">
            <a:extLst>
              <a:ext uri="{FF2B5EF4-FFF2-40B4-BE49-F238E27FC236}">
                <a16:creationId xmlns:a16="http://schemas.microsoft.com/office/drawing/2014/main" id="{243D9B3A-5B27-47B7-AA7B-0AC581547348}"/>
              </a:ext>
            </a:extLst>
          </p:cNvPr>
          <p:cNvSpPr>
            <a:spLocks noGrp="1"/>
          </p:cNvSpPr>
          <p:nvPr>
            <p:ph type="ftr" sz="quarter" idx="2"/>
          </p:nvPr>
        </p:nvSpPr>
        <p:spPr>
          <a:xfrm>
            <a:off x="0" y="6743700"/>
            <a:ext cx="4435475" cy="3556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79235EDD-F5CF-4731-9D9F-B836C3CA5B66}"/>
              </a:ext>
            </a:extLst>
          </p:cNvPr>
          <p:cNvSpPr>
            <a:spLocks noGrp="1"/>
          </p:cNvSpPr>
          <p:nvPr>
            <p:ph type="sldNum" sz="quarter" idx="3"/>
          </p:nvPr>
        </p:nvSpPr>
        <p:spPr>
          <a:xfrm>
            <a:off x="5797550" y="6743700"/>
            <a:ext cx="4435475" cy="355600"/>
          </a:xfrm>
          <a:prstGeom prst="rect">
            <a:avLst/>
          </a:prstGeom>
        </p:spPr>
        <p:txBody>
          <a:bodyPr vert="horz" lIns="91440" tIns="45720" rIns="91440" bIns="45720" rtlCol="0" anchor="b"/>
          <a:lstStyle>
            <a:lvl1pPr algn="r">
              <a:defRPr sz="1200"/>
            </a:lvl1pPr>
          </a:lstStyle>
          <a:p>
            <a:fld id="{7A486EC8-DAC8-4F99-9F8E-C7BB49F84D9E}" type="slidenum">
              <a:rPr lang="zh-CN" altLang="en-US" smtClean="0"/>
              <a:t>‹#›</a:t>
            </a:fld>
            <a:endParaRPr lang="zh-CN" altLang="en-US"/>
          </a:p>
        </p:txBody>
      </p:sp>
    </p:spTree>
    <p:extLst>
      <p:ext uri="{BB962C8B-B14F-4D97-AF65-F5344CB8AC3E}">
        <p14:creationId xmlns:p14="http://schemas.microsoft.com/office/powerpoint/2010/main" val="30304494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434998" cy="354965"/>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idx="1"/>
          </p:nvPr>
        </p:nvSpPr>
        <p:spPr>
          <a:xfrm>
            <a:off x="5797247" y="0"/>
            <a:ext cx="4434998" cy="354965"/>
          </a:xfrm>
          <a:prstGeom prst="rect">
            <a:avLst/>
          </a:prstGeom>
        </p:spPr>
        <p:txBody>
          <a:bodyPr vert="horz" lIns="99048" tIns="49524" rIns="99048" bIns="49524" rtlCol="0"/>
          <a:lstStyle>
            <a:lvl1pPr algn="r">
              <a:defRPr sz="1300"/>
            </a:lvl1pPr>
          </a:lstStyle>
          <a:p>
            <a:r>
              <a:rPr lang="en-US" altLang="zh-CN"/>
              <a:t>2025/6</a:t>
            </a:r>
            <a:endParaRPr lang="zh-CN" altLang="en-US"/>
          </a:p>
        </p:txBody>
      </p:sp>
      <p:sp>
        <p:nvSpPr>
          <p:cNvPr id="4" name="幻灯片图像占位符 3"/>
          <p:cNvSpPr>
            <a:spLocks noGrp="1" noRot="1" noChangeAspect="1"/>
          </p:cNvSpPr>
          <p:nvPr>
            <p:ph type="sldImg" idx="2"/>
          </p:nvPr>
        </p:nvSpPr>
        <p:spPr>
          <a:xfrm>
            <a:off x="2751138" y="533400"/>
            <a:ext cx="4732337" cy="2660650"/>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备注占位符 4"/>
          <p:cNvSpPr>
            <a:spLocks noGrp="1"/>
          </p:cNvSpPr>
          <p:nvPr>
            <p:ph type="body" sz="quarter" idx="3"/>
          </p:nvPr>
        </p:nvSpPr>
        <p:spPr>
          <a:xfrm>
            <a:off x="1023462" y="3372167"/>
            <a:ext cx="8187690" cy="3194685"/>
          </a:xfrm>
          <a:prstGeom prst="rect">
            <a:avLst/>
          </a:prstGeom>
        </p:spPr>
        <p:txBody>
          <a:bodyPr vert="horz" lIns="99048" tIns="49524" rIns="99048" bIns="4952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6743103"/>
            <a:ext cx="4434998" cy="354965"/>
          </a:xfrm>
          <a:prstGeom prst="rect">
            <a:avLst/>
          </a:prstGeom>
        </p:spPr>
        <p:txBody>
          <a:bodyPr vert="horz" lIns="99048" tIns="49524" rIns="99048" bIns="4952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5797247" y="6743103"/>
            <a:ext cx="4434998" cy="354965"/>
          </a:xfrm>
          <a:prstGeom prst="rect">
            <a:avLst/>
          </a:prstGeom>
        </p:spPr>
        <p:txBody>
          <a:bodyPr vert="horz" lIns="99048" tIns="49524" rIns="99048" bIns="49524" rtlCol="0" anchor="b"/>
          <a:lstStyle>
            <a:lvl1pPr algn="r">
              <a:defRPr sz="1300"/>
            </a:lvl1pPr>
          </a:lstStyle>
          <a:p>
            <a:fld id="{74FC518D-AE7E-41F4-BDAF-13DD522B5C64}"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36906C54-CA77-4467-8E24-6F53AF294266}"/>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1E9BE0CC-5186-4A2C-A181-643133966C2B}"/>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602B56CC-BAF0-47A4-A9E3-6DB7C9011CCA}"/>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DC69903B-70C1-4867-86DC-785C9C2EC3EE}"/>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740DE97C-CDCD-44E5-ACA6-6D8DA011A6EE}"/>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91E00A75-AD46-4692-996D-400BB53216E0}"/>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756DFCE4-3A8F-4FD5-954B-C878AAC23892}"/>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10FFF50A-209B-4254-8208-AAB85D15237D}"/>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20B4991A-094F-4654-875B-D806A8BD8C55}"/>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B03E5976-E178-4AAC-B6FD-5C471876A652}"/>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9F7A7859-45C6-4D28-BB74-1CF1CB8A2078}"/>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A588F253-2811-4A40-B750-8BADC92FA81E}"/>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C64A47B4-B829-466F-B0BE-13C1F51535FD}"/>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3D6C18DE-1B3E-49CC-876B-86AD4EA700B7}"/>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71375A00-09F0-42DD-AA92-2A1311B8994E}"/>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CEFAB054-22BD-4D89-893A-35FC565203B6}"/>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9594CF3A-B51D-4AB7-8A70-58DEACCE18B4}"/>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C70C100B-EF45-4017-9F86-A57F76A71DA2}"/>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53051D69-CFE8-447A-A1B1-F04C0174345E}"/>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0C14DF77-FF83-4C5C-9EA2-703CB1C102C5}"/>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A4DF1A95-612D-4D73-A3FC-C84EEEEFB395}"/>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EA6B9235-6578-43DF-B9D1-B42FEF78C624}"/>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98519890-EA2B-44EB-8948-D795D57E44EC}"/>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3748B852-1D5E-4980-962F-EF6ABBBBA0AD}"/>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0D77C16B-24A4-4B1D-BBC3-2EDEFF2C981D}"/>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6D7E9CC8-933C-4F0F-B0E4-F619A0741B64}"/>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9F0827F5-599C-4EBE-A040-440374D35DC0}"/>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D16DF415-0085-4401-9134-B6D6BC540573}"/>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778693C5-DA9E-4034-94FB-5B5E092FCFF3}"/>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
        <p:nvSpPr>
          <p:cNvPr id="3" name="日期占位符 2">
            <a:extLst>
              <a:ext uri="{FF2B5EF4-FFF2-40B4-BE49-F238E27FC236}">
                <a16:creationId xmlns:a16="http://schemas.microsoft.com/office/drawing/2014/main" id="{2F86E457-7EDE-496A-89C8-078861177108}"/>
              </a:ext>
            </a:extLst>
          </p:cNvPr>
          <p:cNvSpPr>
            <a:spLocks noGrp="1"/>
          </p:cNvSpPr>
          <p:nvPr>
            <p:ph type="dt" idx="1"/>
          </p:nvPr>
        </p:nvSpPr>
        <p:spPr/>
        <p:txBody>
          <a:bodyPr/>
          <a:lstStyle/>
          <a:p>
            <a:r>
              <a:rPr lang="en-US" altLang="zh-CN"/>
              <a:t>2025/6</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练">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589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讲">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t>2025/6/6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683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slide" Target="../slides/slide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1"/>
            <a:ext cx="12168188" cy="395878"/>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4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9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3415"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0" tIns="45614" rIns="91230" bIns="45614" rtlCol="0" anchor="ctr"/>
          <a:lstStyle/>
          <a:p>
            <a:pPr algn="ctr"/>
            <a:endParaRPr lang="zh-CN" altLang="en-US">
              <a:solidFill>
                <a:srgbClr val="C00000"/>
              </a:solidFill>
            </a:endParaRPr>
          </a:p>
        </p:txBody>
      </p:sp>
      <p:sp>
        <p:nvSpPr>
          <p:cNvPr id="2" name="文本框 1"/>
          <p:cNvSpPr txBox="1"/>
          <p:nvPr/>
        </p:nvSpPr>
        <p:spPr>
          <a:xfrm>
            <a:off x="10840876" y="6268995"/>
            <a:ext cx="1178623" cy="337692"/>
          </a:xfrm>
          <a:prstGeom prst="rect">
            <a:avLst/>
          </a:prstGeom>
          <a:noFill/>
        </p:spPr>
        <p:txBody>
          <a:bodyPr wrap="square" lIns="91230" tIns="45614" rIns="91230" bIns="45614">
            <a:spAutoFit/>
          </a:bodyPr>
          <a:lstStyle/>
          <a:p>
            <a:pPr algn="ctr"/>
            <a:r>
              <a:rPr lang="zh-CN" altLang="en-US" sz="1600" baseline="0" dirty="0">
                <a:solidFill>
                  <a:srgbClr val="DE0000"/>
                </a:solidFill>
                <a:hlinkClick r:id="rId5" action="ppaction://hlinksldjump"/>
              </a:rPr>
              <a:t>返回目录</a:t>
            </a:r>
            <a:endParaRPr lang="zh-CN" altLang="en-US" sz="1600" baseline="0" dirty="0">
              <a:solidFill>
                <a:srgbClr val="DE0000"/>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31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21" tIns="45609" rIns="91221" bIns="4560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73" r:id="rId2"/>
    <p:sldLayoutId id="2147483672" r:id="rId3"/>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895"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32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2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67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285"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8710" algn="l" defTabSz="9124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8.wmf"/><Relationship Id="rId18" Type="http://schemas.openxmlformats.org/officeDocument/2006/relationships/oleObject" Target="../embeddings/oleObject15.bin"/><Relationship Id="rId3" Type="http://schemas.openxmlformats.org/officeDocument/2006/relationships/notesSlide" Target="../notesSlides/notesSlide6.xml"/><Relationship Id="rId7" Type="http://schemas.openxmlformats.org/officeDocument/2006/relationships/image" Target="../media/image15.wmf"/><Relationship Id="rId12" Type="http://schemas.openxmlformats.org/officeDocument/2006/relationships/oleObject" Target="../embeddings/oleObject12.bin"/><Relationship Id="rId17" Type="http://schemas.openxmlformats.org/officeDocument/2006/relationships/image" Target="../media/image20.wmf"/><Relationship Id="rId2" Type="http://schemas.openxmlformats.org/officeDocument/2006/relationships/slideLayout" Target="../slideLayouts/slideLayout6.xml"/><Relationship Id="rId16" Type="http://schemas.openxmlformats.org/officeDocument/2006/relationships/oleObject" Target="../embeddings/oleObject14.bin"/><Relationship Id="rId20" Type="http://schemas.openxmlformats.org/officeDocument/2006/relationships/image" Target="../media/image22.jpeg"/><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17.wmf"/><Relationship Id="rId5" Type="http://schemas.openxmlformats.org/officeDocument/2006/relationships/image" Target="../media/image14.wmf"/><Relationship Id="rId15" Type="http://schemas.openxmlformats.org/officeDocument/2006/relationships/image" Target="../media/image19.wmf"/><Relationship Id="rId10" Type="http://schemas.openxmlformats.org/officeDocument/2006/relationships/oleObject" Target="../embeddings/oleObject11.bin"/><Relationship Id="rId19" Type="http://schemas.openxmlformats.org/officeDocument/2006/relationships/image" Target="../media/image21.wmf"/><Relationship Id="rId4" Type="http://schemas.openxmlformats.org/officeDocument/2006/relationships/oleObject" Target="../embeddings/oleObject8.bin"/><Relationship Id="rId9" Type="http://schemas.openxmlformats.org/officeDocument/2006/relationships/image" Target="../media/image16.wmf"/><Relationship Id="rId1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7.wmf"/><Relationship Id="rId18" Type="http://schemas.openxmlformats.org/officeDocument/2006/relationships/oleObject" Target="../embeddings/oleObject23.bin"/><Relationship Id="rId3" Type="http://schemas.openxmlformats.org/officeDocument/2006/relationships/notesSlide" Target="../notesSlides/notesSlide7.xml"/><Relationship Id="rId7" Type="http://schemas.openxmlformats.org/officeDocument/2006/relationships/image" Target="../media/image24.wmf"/><Relationship Id="rId12" Type="http://schemas.openxmlformats.org/officeDocument/2006/relationships/oleObject" Target="../embeddings/oleObject20.bin"/><Relationship Id="rId17" Type="http://schemas.openxmlformats.org/officeDocument/2006/relationships/image" Target="../media/image29.wmf"/><Relationship Id="rId2" Type="http://schemas.openxmlformats.org/officeDocument/2006/relationships/slideLayout" Target="../slideLayouts/slideLayout6.xml"/><Relationship Id="rId16" Type="http://schemas.openxmlformats.org/officeDocument/2006/relationships/oleObject" Target="../embeddings/oleObject22.bin"/><Relationship Id="rId20" Type="http://schemas.openxmlformats.org/officeDocument/2006/relationships/image" Target="../media/image31.jpeg"/><Relationship Id="rId1" Type="http://schemas.openxmlformats.org/officeDocument/2006/relationships/vmlDrawing" Target="../drawings/vmlDrawing5.vml"/><Relationship Id="rId6" Type="http://schemas.openxmlformats.org/officeDocument/2006/relationships/oleObject" Target="../embeddings/oleObject17.bin"/><Relationship Id="rId11" Type="http://schemas.openxmlformats.org/officeDocument/2006/relationships/image" Target="../media/image26.wmf"/><Relationship Id="rId5" Type="http://schemas.openxmlformats.org/officeDocument/2006/relationships/image" Target="../media/image23.wmf"/><Relationship Id="rId15" Type="http://schemas.openxmlformats.org/officeDocument/2006/relationships/image" Target="../media/image28.wmf"/><Relationship Id="rId10" Type="http://schemas.openxmlformats.org/officeDocument/2006/relationships/oleObject" Target="../embeddings/oleObject19.bin"/><Relationship Id="rId19" Type="http://schemas.openxmlformats.org/officeDocument/2006/relationships/image" Target="../media/image30.wmf"/><Relationship Id="rId4" Type="http://schemas.openxmlformats.org/officeDocument/2006/relationships/oleObject" Target="../embeddings/oleObject16.bin"/><Relationship Id="rId9" Type="http://schemas.openxmlformats.org/officeDocument/2006/relationships/image" Target="../media/image25.wmf"/><Relationship Id="rId1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4.jpg"/><Relationship Id="rId5" Type="http://schemas.openxmlformats.org/officeDocument/2006/relationships/image" Target="../media/image33.wmf"/><Relationship Id="rId4" Type="http://schemas.openxmlformats.org/officeDocument/2006/relationships/oleObject" Target="../embeddings/oleObject24.bin"/></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36.wmf"/><Relationship Id="rId4" Type="http://schemas.openxmlformats.org/officeDocument/2006/relationships/oleObject" Target="../embeddings/oleObject25.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0.xml"/><Relationship Id="rId3" Type="http://schemas.openxmlformats.org/officeDocument/2006/relationships/slide" Target="slide4.xml"/><Relationship Id="rId7" Type="http://schemas.openxmlformats.org/officeDocument/2006/relationships/slide" Target="slide9.xml"/><Relationship Id="rId12" Type="http://schemas.openxmlformats.org/officeDocument/2006/relationships/image" Target="../media/image4.png"/><Relationship Id="rId2" Type="http://schemas.openxmlformats.org/officeDocument/2006/relationships/slide" Target="slide3.xml"/><Relationship Id="rId1" Type="http://schemas.openxmlformats.org/officeDocument/2006/relationships/slideLayout" Target="../slideLayouts/slideLayout6.xml"/><Relationship Id="rId6" Type="http://schemas.openxmlformats.org/officeDocument/2006/relationships/slide" Target="slide8.xml"/><Relationship Id="rId11" Type="http://schemas.openxmlformats.org/officeDocument/2006/relationships/slide" Target="slide18.xml"/><Relationship Id="rId5" Type="http://schemas.openxmlformats.org/officeDocument/2006/relationships/slide" Target="slide6.xml"/><Relationship Id="rId15" Type="http://schemas.openxmlformats.org/officeDocument/2006/relationships/slide" Target="slide30.xml"/><Relationship Id="rId10" Type="http://schemas.openxmlformats.org/officeDocument/2006/relationships/slide" Target="slide15.xml"/><Relationship Id="rId4" Type="http://schemas.openxmlformats.org/officeDocument/2006/relationships/slide" Target="slide5.xml"/><Relationship Id="rId9" Type="http://schemas.openxmlformats.org/officeDocument/2006/relationships/slide" Target="slide14.xml"/><Relationship Id="rId14" Type="http://schemas.openxmlformats.org/officeDocument/2006/relationships/slide" Target="slide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50.jpeg"/><Relationship Id="rId18" Type="http://schemas.openxmlformats.org/officeDocument/2006/relationships/image" Target="../media/image51.jpeg"/><Relationship Id="rId3" Type="http://schemas.openxmlformats.org/officeDocument/2006/relationships/notesSlide" Target="../notesSlides/notesSlide16.xml"/><Relationship Id="rId21" Type="http://schemas.openxmlformats.org/officeDocument/2006/relationships/oleObject" Target="../embeddings/oleObject33.bin"/><Relationship Id="rId7" Type="http://schemas.openxmlformats.org/officeDocument/2006/relationships/oleObject" Target="../embeddings/oleObject27.bin"/><Relationship Id="rId12" Type="http://schemas.openxmlformats.org/officeDocument/2006/relationships/image" Target="../media/image49.jpeg"/><Relationship Id="rId17" Type="http://schemas.openxmlformats.org/officeDocument/2006/relationships/image" Target="../media/image43.emf"/><Relationship Id="rId2" Type="http://schemas.openxmlformats.org/officeDocument/2006/relationships/slideLayout" Target="../slideLayouts/slideLayout6.xml"/><Relationship Id="rId16" Type="http://schemas.openxmlformats.org/officeDocument/2006/relationships/oleObject" Target="../embeddings/oleObject31.bin"/><Relationship Id="rId20" Type="http://schemas.openxmlformats.org/officeDocument/2006/relationships/image" Target="../media/image44.wmf"/><Relationship Id="rId1" Type="http://schemas.openxmlformats.org/officeDocument/2006/relationships/vmlDrawing" Target="../drawings/vmlDrawing8.vml"/><Relationship Id="rId6" Type="http://schemas.openxmlformats.org/officeDocument/2006/relationships/image" Target="../media/image40.emf"/><Relationship Id="rId11" Type="http://schemas.openxmlformats.org/officeDocument/2006/relationships/image" Target="../media/image48.jpeg"/><Relationship Id="rId24" Type="http://schemas.openxmlformats.org/officeDocument/2006/relationships/image" Target="../media/image46.wmf"/><Relationship Id="rId5" Type="http://schemas.openxmlformats.org/officeDocument/2006/relationships/oleObject" Target="../embeddings/oleObject26.bin"/><Relationship Id="rId15" Type="http://schemas.openxmlformats.org/officeDocument/2006/relationships/image" Target="../media/image42.wmf"/><Relationship Id="rId23" Type="http://schemas.openxmlformats.org/officeDocument/2006/relationships/oleObject" Target="../embeddings/oleObject34.bin"/><Relationship Id="rId10" Type="http://schemas.openxmlformats.org/officeDocument/2006/relationships/image" Target="../media/image41.emf"/><Relationship Id="rId19" Type="http://schemas.openxmlformats.org/officeDocument/2006/relationships/oleObject" Target="../embeddings/oleObject32.bin"/><Relationship Id="rId4" Type="http://schemas.openxmlformats.org/officeDocument/2006/relationships/image" Target="../media/image47.jpeg"/><Relationship Id="rId9" Type="http://schemas.openxmlformats.org/officeDocument/2006/relationships/oleObject" Target="../embeddings/oleObject29.bin"/><Relationship Id="rId14" Type="http://schemas.openxmlformats.org/officeDocument/2006/relationships/oleObject" Target="../embeddings/oleObject30.bin"/><Relationship Id="rId22" Type="http://schemas.openxmlformats.org/officeDocument/2006/relationships/image" Target="../media/image45.wmf"/></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59.wmf"/><Relationship Id="rId5" Type="http://schemas.openxmlformats.org/officeDocument/2006/relationships/oleObject" Target="../embeddings/oleObject35.bin"/><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40.bin"/><Relationship Id="rId3" Type="http://schemas.openxmlformats.org/officeDocument/2006/relationships/notesSlide" Target="../notesSlides/notesSlide27.xml"/><Relationship Id="rId7" Type="http://schemas.openxmlformats.org/officeDocument/2006/relationships/oleObject" Target="../embeddings/oleObject37.bin"/><Relationship Id="rId12" Type="http://schemas.openxmlformats.org/officeDocument/2006/relationships/image" Target="../media/image64.wmf"/><Relationship Id="rId2" Type="http://schemas.openxmlformats.org/officeDocument/2006/relationships/slideLayout" Target="../slideLayouts/slideLayout6.xml"/><Relationship Id="rId16" Type="http://schemas.openxmlformats.org/officeDocument/2006/relationships/image" Target="../media/image66.wmf"/><Relationship Id="rId1" Type="http://schemas.openxmlformats.org/officeDocument/2006/relationships/vmlDrawing" Target="../drawings/vmlDrawing10.vml"/><Relationship Id="rId6" Type="http://schemas.openxmlformats.org/officeDocument/2006/relationships/image" Target="../media/image61.wmf"/><Relationship Id="rId11" Type="http://schemas.openxmlformats.org/officeDocument/2006/relationships/oleObject" Target="../embeddings/oleObject39.bin"/><Relationship Id="rId5" Type="http://schemas.openxmlformats.org/officeDocument/2006/relationships/oleObject" Target="../embeddings/oleObject36.bin"/><Relationship Id="rId15" Type="http://schemas.openxmlformats.org/officeDocument/2006/relationships/oleObject" Target="../embeddings/oleObject41.bin"/><Relationship Id="rId10" Type="http://schemas.openxmlformats.org/officeDocument/2006/relationships/image" Target="../media/image63.wmf"/><Relationship Id="rId4" Type="http://schemas.openxmlformats.org/officeDocument/2006/relationships/image" Target="../media/image67.jpeg"/><Relationship Id="rId9" Type="http://schemas.openxmlformats.org/officeDocument/2006/relationships/oleObject" Target="../embeddings/oleObject38.bin"/><Relationship Id="rId14" Type="http://schemas.openxmlformats.org/officeDocument/2006/relationships/image" Target="../media/image65.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68.wmf"/><Relationship Id="rId5" Type="http://schemas.openxmlformats.org/officeDocument/2006/relationships/oleObject" Target="../embeddings/oleObject42.bin"/><Relationship Id="rId4" Type="http://schemas.openxmlformats.org/officeDocument/2006/relationships/image" Target="../media/image69.jpeg"/></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image" Target="../media/image8.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 Id="rId9"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5.xml"/><Relationship Id="rId7" Type="http://schemas.openxmlformats.org/officeDocument/2006/relationships/image" Target="../media/image12.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1.w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18153" y="2932453"/>
            <a:ext cx="8609326" cy="975631"/>
          </a:xfrm>
          <a:prstGeom prst="rect">
            <a:avLst/>
          </a:prstGeom>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2495">
              <a:lnSpc>
                <a:spcPct val="150000"/>
              </a:lnSpc>
              <a:defRPr/>
            </a:pPr>
            <a:r>
              <a:rPr lang="zh-CN" altLang="en-US" sz="4000" b="1" kern="0" dirty="0">
                <a:solidFill>
                  <a:srgbClr val="0070C0"/>
                </a:solidFill>
                <a:latin typeface="宋体" panose="02010600030101010101" pitchFamily="2" charset="-122"/>
                <a:ea typeface="宋体" panose="02010600030101010101" pitchFamily="2" charset="-122"/>
                <a:cs typeface="+mj-cs"/>
              </a:rPr>
              <a:t>第</a:t>
            </a:r>
            <a:r>
              <a:rPr lang="en-US" altLang="zh-CN" sz="4000" b="1" kern="0" dirty="0">
                <a:solidFill>
                  <a:srgbClr val="0070C0"/>
                </a:solidFill>
                <a:latin typeface="宋体" panose="02010600030101010101" pitchFamily="2" charset="-122"/>
                <a:ea typeface="宋体" panose="02010600030101010101" pitchFamily="2" charset="-122"/>
                <a:cs typeface="+mj-cs"/>
              </a:rPr>
              <a:t>1</a:t>
            </a:r>
            <a:r>
              <a:rPr lang="zh-CN" altLang="en-US" sz="4000" b="1" kern="0" dirty="0">
                <a:solidFill>
                  <a:srgbClr val="0070C0"/>
                </a:solidFill>
                <a:latin typeface="宋体" panose="02010600030101010101" pitchFamily="2" charset="-122"/>
                <a:ea typeface="宋体" panose="02010600030101010101" pitchFamily="2" charset="-122"/>
                <a:cs typeface="+mj-cs"/>
              </a:rPr>
              <a:t>章　匀变速直线运动</a:t>
            </a:r>
          </a:p>
        </p:txBody>
      </p:sp>
      <p:sp>
        <p:nvSpPr>
          <p:cNvPr id="9" name="Rectangle 2"/>
          <p:cNvSpPr txBox="1"/>
          <p:nvPr/>
        </p:nvSpPr>
        <p:spPr>
          <a:xfrm>
            <a:off x="4571926" y="1943052"/>
            <a:ext cx="2808312" cy="884933"/>
          </a:xfrm>
          <a:prstGeom prst="rect">
            <a:avLst/>
          </a:prstGeom>
          <a:noFill/>
          <a:ln w="9525">
            <a:noFill/>
          </a:ln>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4000" kern="0" dirty="0">
                <a:solidFill>
                  <a:schemeClr val="bg1"/>
                </a:solidFill>
                <a:latin typeface="黑体" panose="02010609060101010101" pitchFamily="49" charset="-122"/>
                <a:ea typeface="黑体" panose="02010609060101010101" pitchFamily="49" charset="-122"/>
              </a:rPr>
              <a:t>   </a:t>
            </a:r>
            <a:r>
              <a:rPr lang="zh-CN" altLang="en-US" sz="4400" kern="0" dirty="0">
                <a:solidFill>
                  <a:srgbClr val="C00000"/>
                </a:solidFill>
                <a:latin typeface="黑体" panose="02010609060101010101" pitchFamily="49" charset="-122"/>
                <a:ea typeface="黑体" panose="02010609060101010101" pitchFamily="49" charset="-122"/>
              </a:rPr>
              <a:t>物 理</a:t>
            </a:r>
            <a:endParaRPr lang="zh-CN" altLang="en-US" sz="4000" kern="0" dirty="0">
              <a:solidFill>
                <a:srgbClr val="C00000"/>
              </a:solidFill>
              <a:latin typeface="黑体" panose="02010609060101010101" pitchFamily="49" charset="-122"/>
              <a:ea typeface="黑体" panose="02010609060101010101" pitchFamily="49" charset="-122"/>
            </a:endParaRPr>
          </a:p>
        </p:txBody>
      </p:sp>
      <p:sp>
        <p:nvSpPr>
          <p:cNvPr id="11" name="文本框 10"/>
          <p:cNvSpPr txBox="1"/>
          <p:nvPr/>
        </p:nvSpPr>
        <p:spPr>
          <a:xfrm>
            <a:off x="3203774" y="641949"/>
            <a:ext cx="5760640" cy="1015459"/>
          </a:xfrm>
          <a:prstGeom prst="rect">
            <a:avLst/>
          </a:prstGeom>
          <a:noFill/>
        </p:spPr>
        <p:txBody>
          <a:bodyPr wrap="square" lIns="91239" tIns="45619" rIns="91239" bIns="45619" rtlCol="0">
            <a:spAutoFit/>
          </a:bodyPr>
          <a:lstStyle/>
          <a:p>
            <a:pPr algn="ctr"/>
            <a:r>
              <a:rPr lang="zh-CN" altLang="en-US" sz="6000" b="1" spc="150" dirty="0">
                <a:solidFill>
                  <a:srgbClr val="00B050"/>
                </a:solidFill>
                <a:latin typeface="仿宋" panose="02010609060101010101" pitchFamily="49" charset="-122"/>
                <a:ea typeface="仿宋" panose="02010609060101010101" pitchFamily="49" charset="-122"/>
              </a:rPr>
              <a:t>北京高考复习</a:t>
            </a:r>
          </a:p>
        </p:txBody>
      </p:sp>
      <p:sp>
        <p:nvSpPr>
          <p:cNvPr id="3" name="Rectangle 2">
            <a:extLst>
              <a:ext uri="{FF2B5EF4-FFF2-40B4-BE49-F238E27FC236}">
                <a16:creationId xmlns:a16="http://schemas.microsoft.com/office/drawing/2014/main" id="{DF448FD4-2B45-E720-E78A-5F01BF72AF40}"/>
              </a:ext>
            </a:extLst>
          </p:cNvPr>
          <p:cNvSpPr txBox="1">
            <a:spLocks noChangeArrowheads="1"/>
          </p:cNvSpPr>
          <p:nvPr/>
        </p:nvSpPr>
        <p:spPr>
          <a:xfrm>
            <a:off x="7596262" y="4695313"/>
            <a:ext cx="4000814" cy="975631"/>
          </a:xfrm>
          <a:prstGeom prst="rect">
            <a:avLst/>
          </a:prstGeom>
        </p:spPr>
        <p:txBody>
          <a:bodyPr lIns="91239" tIns="45619" rIns="91239" bIns="45619"/>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2495">
              <a:lnSpc>
                <a:spcPct val="150000"/>
              </a:lnSpc>
              <a:defRPr/>
            </a:pPr>
            <a:r>
              <a:rPr lang="zh-CN" altLang="en-US" sz="3200" b="1" kern="0" dirty="0">
                <a:solidFill>
                  <a:schemeClr val="bg2">
                    <a:lumMod val="50000"/>
                  </a:schemeClr>
                </a:solidFill>
                <a:latin typeface="华文隶书" panose="02010800040101010101" pitchFamily="2" charset="-122"/>
                <a:ea typeface="华文隶书" panose="02010800040101010101" pitchFamily="2" charset="-122"/>
                <a:cs typeface="+mj-cs"/>
              </a:rPr>
              <a:t>北京八中少儿班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6327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要点2　匀变速直线运动的推论及其应用</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1.匀变速直线运动的三个常用推论</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(1)平均速度:</a:t>
            </a:r>
            <a:r>
              <a:rPr lang="zh-CN" altLang="en-US" sz="1520" kern="0" spc="-247"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2161"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640" kern="0" spc="-616"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(中间时刻速度)。</a:t>
            </a:r>
            <a:endParaRPr lang="zh-CN" altLang="en-US" dirty="0"/>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(2)中间位置速度:</a:t>
            </a:r>
            <a:r>
              <a:rPr lang="zh-CN" altLang="en-US" sz="2535" kern="0" spc="-435"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480" kern="0" spc="4394"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95"/>
              </a:spcBef>
              <a:buNone/>
            </a:pPr>
            <a:r>
              <a:rPr lang="zh-CN" altLang="en-US" sz="2500" b="1" dirty="0">
                <a:solidFill>
                  <a:srgbClr val="DE0000"/>
                </a:solidFill>
                <a:latin typeface="微软雅黑" panose="020B0503020204020204" pitchFamily="34" charset="-122"/>
                <a:ea typeface="微软雅黑" panose="020B0503020204020204" pitchFamily="34" charset="-122"/>
              </a:rPr>
              <a:t>提醒注意</a:t>
            </a:r>
            <a:r>
              <a:rPr lang="en-US" altLang="zh-CN" sz="2500" b="1" dirty="0">
                <a:solidFill>
                  <a:srgbClr val="DE0000"/>
                </a:solidFill>
                <a:latin typeface="微软雅黑" panose="020B0503020204020204" pitchFamily="34" charset="-122"/>
                <a:ea typeface="微软雅黑" panose="020B0503020204020204" pitchFamily="34" charset="-122"/>
              </a:rPr>
              <a:t>    </a:t>
            </a:r>
            <a:r>
              <a:rPr lang="zh-CN" altLang="en-US" sz="2410" kern="0" dirty="0">
                <a:solidFill>
                  <a:srgbClr val="000000"/>
                </a:solidFill>
                <a:latin typeface="楷体" panose="02010609060101010101" pitchFamily="49" charset="-122"/>
                <a:ea typeface="楷体" panose="02010609060101010101" pitchFamily="49" charset="-122"/>
              </a:rPr>
              <a:t>无论是匀加速直线运动还是匀减速直线运动，均有</a:t>
            </a:r>
            <a:r>
              <a:rPr lang="zh-CN" altLang="en-US" sz="2760" kern="0" spc="-662" dirty="0">
                <a:solidFill>
                  <a:srgbClr val="000000"/>
                </a:solidFill>
                <a:latin typeface="楷体" panose="02010609060101010101" pitchFamily="49" charset="-122"/>
                <a:ea typeface="楷体" panose="02010609060101010101" pitchFamily="49" charset="-122"/>
              </a:rPr>
              <a:t> </a:t>
            </a:r>
            <a:r>
              <a:rPr lang="zh-CN" altLang="en-US" sz="2410" kern="0" dirty="0">
                <a:solidFill>
                  <a:srgbClr val="000000"/>
                </a:solidFill>
                <a:latin typeface="楷体" panose="02010609060101010101" pitchFamily="49" charset="-122"/>
                <a:ea typeface="楷体" panose="02010609060101010101" pitchFamily="49" charset="-122"/>
              </a:rPr>
              <a:t>&gt;</a:t>
            </a:r>
            <a:r>
              <a:rPr lang="zh-CN" altLang="en-US" sz="2760" kern="0" spc="-737" dirty="0">
                <a:solidFill>
                  <a:srgbClr val="000000"/>
                </a:solidFill>
                <a:latin typeface="楷体" panose="02010609060101010101" pitchFamily="49" charset="-122"/>
                <a:ea typeface="楷体" panose="02010609060101010101" pitchFamily="49" charset="-122"/>
              </a:rPr>
              <a:t> </a:t>
            </a:r>
            <a:r>
              <a:rPr lang="zh-CN" altLang="en-US" sz="2410" kern="0" dirty="0">
                <a:solidFill>
                  <a:srgbClr val="000000"/>
                </a:solidFill>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(3)任意两个连续相等时间间隔</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内的位移之差Δ</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相等，即</a:t>
            </a:r>
            <a:r>
              <a:rPr lang="zh-CN" altLang="en-US" sz="2410" kern="0" dirty="0">
                <a:solidFill>
                  <a:srgbClr val="C00000"/>
                </a:solidFill>
                <a:latin typeface="Times New Roman" panose="02020603050405020304" pitchFamily="65" charset="-122"/>
                <a:ea typeface="华文细黑" panose="02010600040101010101" pitchFamily="65" charset="-122"/>
              </a:rPr>
              <a:t>Δ</a:t>
            </a:r>
            <a:r>
              <a:rPr lang="zh-CN" altLang="en-US" sz="2410" i="1" kern="0" dirty="0">
                <a:solidFill>
                  <a:srgbClr val="C00000"/>
                </a:solidFill>
                <a:latin typeface="Times New Roman" panose="02020603050405020304" pitchFamily="65" charset="-122"/>
                <a:ea typeface="华文细黑" panose="02010600040101010101" pitchFamily="65" charset="-122"/>
              </a:rPr>
              <a:t>x</a:t>
            </a:r>
            <a:r>
              <a:rPr lang="zh-CN" altLang="en-US" sz="2410" kern="0" dirty="0">
                <a:solidFill>
                  <a:srgbClr val="C00000"/>
                </a:solidFill>
                <a:latin typeface="Times New Roman" panose="02020603050405020304" pitchFamily="65" charset="-122"/>
                <a:ea typeface="华文细黑" panose="02010600040101010101" pitchFamily="65" charset="-122"/>
              </a:rPr>
              <a:t>=</a:t>
            </a:r>
            <a:r>
              <a:rPr lang="zh-CN" altLang="en-US" sz="2410" i="1" kern="0" dirty="0">
                <a:solidFill>
                  <a:srgbClr val="C00000"/>
                </a:solidFill>
                <a:latin typeface="Times New Roman" panose="02020603050405020304" pitchFamily="65" charset="-122"/>
                <a:ea typeface="华文细黑" panose="02010600040101010101" pitchFamily="65" charset="-122"/>
              </a:rPr>
              <a:t>x</a:t>
            </a:r>
            <a:r>
              <a:rPr lang="zh-CN" altLang="en-US" sz="1815" kern="0" baseline="-15000" dirty="0">
                <a:solidFill>
                  <a:srgbClr val="C00000"/>
                </a:solidFill>
                <a:latin typeface="Times New Roman" panose="02020603050405020304" pitchFamily="65" charset="-122"/>
                <a:ea typeface="华文细黑" panose="02010600040101010101" pitchFamily="65" charset="-122"/>
              </a:rPr>
              <a:t>2</a:t>
            </a:r>
            <a:r>
              <a:rPr lang="zh-CN" altLang="en-US" sz="2410" kern="0" dirty="0">
                <a:solidFill>
                  <a:srgbClr val="C00000"/>
                </a:solidFill>
                <a:latin typeface="Times New Roman" panose="02020603050405020304" pitchFamily="65" charset="-122"/>
                <a:ea typeface="华文细黑" panose="02010600040101010101" pitchFamily="65" charset="-122"/>
              </a:rPr>
              <a:t>-</a:t>
            </a:r>
            <a:r>
              <a:rPr lang="zh-CN" altLang="en-US" sz="2410" i="1" kern="0" dirty="0">
                <a:solidFill>
                  <a:srgbClr val="C00000"/>
                </a:solidFill>
                <a:latin typeface="Times New Roman" panose="02020603050405020304" pitchFamily="65" charset="-122"/>
                <a:ea typeface="华文细黑" panose="02010600040101010101" pitchFamily="65" charset="-122"/>
              </a:rPr>
              <a:t>x</a:t>
            </a:r>
            <a:r>
              <a:rPr lang="zh-CN" altLang="en-US" sz="1815" kern="0" baseline="-15000" dirty="0">
                <a:solidFill>
                  <a:srgbClr val="C00000"/>
                </a:solidFill>
                <a:latin typeface="Times New Roman" panose="02020603050405020304" pitchFamily="65" charset="-122"/>
                <a:ea typeface="华文细黑" panose="02010600040101010101" pitchFamily="65" charset="-122"/>
              </a:rPr>
              <a:t>1</a:t>
            </a:r>
            <a:r>
              <a:rPr lang="zh-CN" altLang="en-US" sz="2410" kern="0" dirty="0">
                <a:solidFill>
                  <a:srgbClr val="C00000"/>
                </a:solidFill>
                <a:latin typeface="Times New Roman" panose="02020603050405020304" pitchFamily="65" charset="-122"/>
                <a:ea typeface="华文细黑" panose="02010600040101010101" pitchFamily="65" charset="-122"/>
              </a:rPr>
              <a:t>=</a:t>
            </a:r>
            <a:r>
              <a:rPr lang="zh-CN" altLang="en-US" sz="2410" i="1" kern="0" dirty="0">
                <a:solidFill>
                  <a:srgbClr val="C00000"/>
                </a:solidFill>
                <a:latin typeface="Times New Roman" panose="02020603050405020304" pitchFamily="65" charset="-122"/>
                <a:ea typeface="华文细黑" panose="02010600040101010101" pitchFamily="65" charset="-122"/>
              </a:rPr>
              <a:t>x</a:t>
            </a:r>
            <a:r>
              <a:rPr lang="zh-CN" altLang="en-US" sz="1815" kern="0" baseline="-15000" dirty="0">
                <a:solidFill>
                  <a:srgbClr val="C00000"/>
                </a:solidFill>
                <a:latin typeface="Times New Roman" panose="02020603050405020304" pitchFamily="65" charset="-122"/>
                <a:ea typeface="华文细黑" panose="02010600040101010101" pitchFamily="65" charset="-122"/>
              </a:rPr>
              <a:t>3</a:t>
            </a:r>
            <a:r>
              <a:rPr lang="zh-CN" altLang="en-US" sz="2410" kern="0" dirty="0">
                <a:solidFill>
                  <a:srgbClr val="C00000"/>
                </a:solidFill>
                <a:latin typeface="Times New Roman" panose="02020603050405020304" pitchFamily="65" charset="-122"/>
                <a:ea typeface="华文细黑" panose="02010600040101010101" pitchFamily="65" charset="-122"/>
              </a:rPr>
              <a:t>-</a:t>
            </a:r>
            <a:r>
              <a:rPr lang="zh-CN" altLang="en-US" sz="2410" i="1" kern="0" dirty="0">
                <a:solidFill>
                  <a:srgbClr val="C00000"/>
                </a:solidFill>
                <a:latin typeface="Times New Roman" panose="02020603050405020304" pitchFamily="65" charset="-122"/>
                <a:ea typeface="华文细黑" panose="02010600040101010101" pitchFamily="65" charset="-122"/>
              </a:rPr>
              <a:t>x</a:t>
            </a:r>
            <a:r>
              <a:rPr lang="zh-CN" altLang="en-US" sz="1815" kern="0" baseline="-15000" dirty="0">
                <a:solidFill>
                  <a:srgbClr val="C00000"/>
                </a:solidFill>
                <a:latin typeface="Times New Roman" panose="02020603050405020304" pitchFamily="65" charset="-122"/>
                <a:ea typeface="华文细黑" panose="02010600040101010101" pitchFamily="65" charset="-122"/>
              </a:rPr>
              <a:t>2</a:t>
            </a:r>
            <a:r>
              <a:rPr lang="zh-CN" altLang="en-US" sz="2410" kern="0" dirty="0">
                <a:solidFill>
                  <a:srgbClr val="C00000"/>
                </a:solidFill>
                <a:latin typeface="Times New Roman" panose="02020603050405020304" pitchFamily="65" charset="-122"/>
                <a:ea typeface="华文细黑" panose="02010600040101010101" pitchFamily="65" charset="-122"/>
              </a:rPr>
              <a:t>=</a:t>
            </a:r>
            <a:r>
              <a:rPr lang="zh-CN" altLang="en-US" sz="2410" kern="0" dirty="0">
                <a:solidFill>
                  <a:srgbClr val="C00000"/>
                </a:solidFill>
                <a:latin typeface="黑体" panose="02010609060101010101" pitchFamily="65" charset="-122"/>
                <a:ea typeface="华文细黑" panose="02010600040101010101" pitchFamily="65" charset="-122"/>
              </a:rPr>
              <a:t>…</a:t>
            </a:r>
            <a:r>
              <a:rPr lang="zh-CN" altLang="en-US" sz="2410" kern="0" dirty="0">
                <a:solidFill>
                  <a:srgbClr val="C00000"/>
                </a:solidFill>
                <a:latin typeface="Times New Roman" panose="02020603050405020304" pitchFamily="65" charset="-122"/>
                <a:ea typeface="华文细黑" panose="02010600040101010101" pitchFamily="65" charset="-122"/>
              </a:rPr>
              <a:t>=</a:t>
            </a:r>
            <a:r>
              <a:rPr lang="zh-CN" altLang="en-US" sz="2410" i="1" kern="0" dirty="0">
                <a:solidFill>
                  <a:srgbClr val="C00000"/>
                </a:solidFill>
                <a:latin typeface="Times New Roman" panose="02020603050405020304" pitchFamily="65" charset="-122"/>
                <a:ea typeface="华文细黑" panose="02010600040101010101" pitchFamily="65" charset="-122"/>
              </a:rPr>
              <a:t>x</a:t>
            </a:r>
            <a:r>
              <a:rPr lang="zh-CN" altLang="en-US" sz="1815" i="1" kern="0" baseline="-15000" dirty="0">
                <a:solidFill>
                  <a:srgbClr val="C00000"/>
                </a:solidFill>
                <a:latin typeface="Times New Roman" panose="02020603050405020304" pitchFamily="65" charset="-122"/>
                <a:ea typeface="华文细黑" panose="02010600040101010101" pitchFamily="65" charset="-122"/>
              </a:rPr>
              <a:t>n</a:t>
            </a:r>
            <a:r>
              <a:rPr lang="zh-CN" altLang="en-US" sz="2410" kern="0" dirty="0">
                <a:solidFill>
                  <a:srgbClr val="C00000"/>
                </a:solidFill>
                <a:latin typeface="Times New Roman" panose="02020603050405020304" pitchFamily="65" charset="-122"/>
                <a:ea typeface="华文细黑" panose="02010600040101010101" pitchFamily="65" charset="-122"/>
              </a:rPr>
              <a:t>-</a:t>
            </a:r>
            <a:r>
              <a:rPr lang="zh-CN" altLang="en-US" sz="2410" i="1" kern="0" dirty="0">
                <a:solidFill>
                  <a:srgbClr val="C00000"/>
                </a:solidFill>
                <a:latin typeface="Times New Roman" panose="02020603050405020304" pitchFamily="65" charset="-122"/>
                <a:ea typeface="华文细黑" panose="02010600040101010101" pitchFamily="65" charset="-122"/>
              </a:rPr>
              <a:t>x</a:t>
            </a:r>
            <a:r>
              <a:rPr lang="zh-CN" altLang="en-US" sz="1815" i="1" kern="0" baseline="-15000" dirty="0">
                <a:solidFill>
                  <a:srgbClr val="C00000"/>
                </a:solidFill>
                <a:latin typeface="Times New Roman" panose="02020603050405020304" pitchFamily="65" charset="-122"/>
                <a:ea typeface="华文细黑" panose="02010600040101010101" pitchFamily="65" charset="-122"/>
              </a:rPr>
              <a:t>n</a:t>
            </a:r>
            <a:r>
              <a:rPr lang="zh-CN" altLang="en-US" sz="1815" kern="0" baseline="-15000" dirty="0">
                <a:solidFill>
                  <a:srgbClr val="C00000"/>
                </a:solidFill>
                <a:latin typeface="Times New Roman" panose="02020603050405020304" pitchFamily="65" charset="-122"/>
                <a:ea typeface="华文细黑" panose="02010600040101010101" pitchFamily="65" charset="-122"/>
              </a:rPr>
              <a:t>-1</a:t>
            </a:r>
            <a:r>
              <a:rPr lang="zh-CN" altLang="en-US" sz="2410" kern="0" dirty="0">
                <a:solidFill>
                  <a:srgbClr val="C00000"/>
                </a:solidFill>
                <a:latin typeface="Times New Roman" panose="02020603050405020304" pitchFamily="65" charset="-122"/>
                <a:ea typeface="华文细黑" panose="02010600040101010101" pitchFamily="65" charset="-122"/>
              </a:rPr>
              <a:t>=</a:t>
            </a:r>
            <a:r>
              <a:rPr lang="zh-CN" altLang="en-US" sz="2410" i="1" kern="0" dirty="0">
                <a:solidFill>
                  <a:srgbClr val="C00000"/>
                </a:solidFill>
                <a:latin typeface="Times New Roman" panose="02020603050405020304" pitchFamily="65" charset="-122"/>
                <a:ea typeface="华文细黑" panose="02010600040101010101" pitchFamily="65" charset="-122"/>
              </a:rPr>
              <a:t>aT</a:t>
            </a:r>
            <a:r>
              <a:rPr lang="zh-CN" altLang="en-US" sz="1815" kern="0" baseline="59000" dirty="0">
                <a:solidFill>
                  <a:srgbClr val="C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知识拓展第</a:t>
            </a:r>
            <a:r>
              <a:rPr lang="zh-CN" altLang="en-US" sz="2410" i="1" kern="0" dirty="0">
                <a:solidFill>
                  <a:srgbClr val="000000"/>
                </a:solidFill>
                <a:latin typeface="Times New Roman" panose="02020603050405020304" pitchFamily="65" charset="-122"/>
                <a:ea typeface="华文细黑" panose="02010600040101010101" pitchFamily="65" charset="-122"/>
              </a:rPr>
              <a:t>m</a:t>
            </a:r>
            <a:r>
              <a:rPr lang="zh-CN" altLang="en-US" sz="2410" kern="0" dirty="0">
                <a:solidFill>
                  <a:srgbClr val="000000"/>
                </a:solidFill>
                <a:latin typeface="Times New Roman" panose="02020603050405020304" pitchFamily="65" charset="-122"/>
                <a:ea typeface="华文细黑" panose="02010600040101010101" pitchFamily="65" charset="-122"/>
              </a:rPr>
              <a:t>个时间</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内位移与第</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个时间</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内位移之差</a:t>
            </a:r>
            <a:r>
              <a:rPr lang="zh-CN" altLang="en-US" sz="2410" i="1" kern="0" dirty="0">
                <a:solidFill>
                  <a:srgbClr val="C00000"/>
                </a:solidFill>
                <a:latin typeface="Times New Roman" panose="02020603050405020304" pitchFamily="65" charset="-122"/>
                <a:ea typeface="华文细黑" panose="02010600040101010101" pitchFamily="65" charset="-122"/>
              </a:rPr>
              <a:t>x</a:t>
            </a:r>
            <a:r>
              <a:rPr lang="zh-CN" altLang="en-US" sz="1815" i="1" kern="0" baseline="-15000" dirty="0">
                <a:solidFill>
                  <a:srgbClr val="C00000"/>
                </a:solidFill>
                <a:latin typeface="Times New Roman" panose="02020603050405020304" pitchFamily="65" charset="-122"/>
                <a:ea typeface="华文细黑" panose="02010600040101010101" pitchFamily="65" charset="-122"/>
              </a:rPr>
              <a:t>m</a:t>
            </a:r>
            <a:r>
              <a:rPr lang="zh-CN" altLang="en-US" sz="2410" kern="0" dirty="0">
                <a:solidFill>
                  <a:srgbClr val="C00000"/>
                </a:solidFill>
                <a:latin typeface="Times New Roman" panose="02020603050405020304" pitchFamily="65" charset="-122"/>
                <a:ea typeface="华文细黑" panose="02010600040101010101" pitchFamily="65" charset="-122"/>
              </a:rPr>
              <a:t>-</a:t>
            </a:r>
            <a:r>
              <a:rPr lang="zh-CN" altLang="en-US" sz="2410" i="1" kern="0" dirty="0">
                <a:solidFill>
                  <a:srgbClr val="C00000"/>
                </a:solidFill>
                <a:latin typeface="Times New Roman" panose="02020603050405020304" pitchFamily="65" charset="-122"/>
                <a:ea typeface="华文细黑" panose="02010600040101010101" pitchFamily="65" charset="-122"/>
              </a:rPr>
              <a:t>x</a:t>
            </a:r>
            <a:r>
              <a:rPr lang="zh-CN" altLang="en-US" sz="1815" i="1" kern="0" baseline="-15000" dirty="0">
                <a:solidFill>
                  <a:srgbClr val="C00000"/>
                </a:solidFill>
                <a:latin typeface="Times New Roman" panose="02020603050405020304" pitchFamily="65" charset="-122"/>
                <a:ea typeface="华文细黑" panose="02010600040101010101" pitchFamily="65" charset="-122"/>
              </a:rPr>
              <a:t>n</a:t>
            </a:r>
            <a:r>
              <a:rPr lang="zh-CN" altLang="en-US" sz="2410" kern="0" dirty="0">
                <a:solidFill>
                  <a:srgbClr val="C00000"/>
                </a:solidFill>
                <a:latin typeface="Times New Roman" panose="02020603050405020304" pitchFamily="65" charset="-122"/>
                <a:ea typeface="华文细黑" panose="02010600040101010101" pitchFamily="65" charset="-122"/>
              </a:rPr>
              <a:t>=(</a:t>
            </a:r>
            <a:r>
              <a:rPr lang="zh-CN" altLang="en-US" sz="2410" i="1" kern="0" dirty="0">
                <a:solidFill>
                  <a:srgbClr val="C00000"/>
                </a:solidFill>
                <a:latin typeface="Times New Roman" panose="02020603050405020304" pitchFamily="65" charset="-122"/>
                <a:ea typeface="华文细黑" panose="02010600040101010101" pitchFamily="65" charset="-122"/>
              </a:rPr>
              <a:t>m</a:t>
            </a:r>
            <a:r>
              <a:rPr lang="zh-CN" altLang="en-US" sz="2410" kern="0" dirty="0">
                <a:solidFill>
                  <a:srgbClr val="C00000"/>
                </a:solidFill>
                <a:latin typeface="Times New Roman" panose="02020603050405020304" pitchFamily="65" charset="-122"/>
                <a:ea typeface="华文细黑" panose="02010600040101010101" pitchFamily="65" charset="-122"/>
              </a:rPr>
              <a:t>-</a:t>
            </a:r>
            <a:r>
              <a:rPr lang="zh-CN" altLang="en-US" sz="2410" i="1" kern="0" dirty="0">
                <a:solidFill>
                  <a:srgbClr val="C00000"/>
                </a:solidFill>
                <a:latin typeface="Times New Roman" panose="02020603050405020304" pitchFamily="65" charset="-122"/>
                <a:ea typeface="华文细黑" panose="02010600040101010101" pitchFamily="65" charset="-122"/>
              </a:rPr>
              <a:t>n</a:t>
            </a:r>
            <a:r>
              <a:rPr lang="zh-CN" altLang="en-US" sz="2410" kern="0" dirty="0">
                <a:solidFill>
                  <a:srgbClr val="C00000"/>
                </a:solidFill>
                <a:latin typeface="Times New Roman" panose="02020603050405020304" pitchFamily="65" charset="-122"/>
                <a:ea typeface="华文细黑" panose="02010600040101010101" pitchFamily="65" charset="-122"/>
              </a:rPr>
              <a:t>)</a:t>
            </a:r>
            <a:r>
              <a:rPr lang="zh-CN" altLang="en-US" sz="2410" i="1" kern="0" dirty="0">
                <a:solidFill>
                  <a:srgbClr val="C00000"/>
                </a:solidFill>
                <a:latin typeface="Times New Roman" panose="02020603050405020304" pitchFamily="65" charset="-122"/>
                <a:ea typeface="华文细黑" panose="02010600040101010101" pitchFamily="65" charset="-122"/>
              </a:rPr>
              <a:t>aT</a:t>
            </a:r>
            <a:r>
              <a:rPr lang="zh-CN" altLang="en-US" sz="1815" kern="0" baseline="59000" dirty="0">
                <a:solidFill>
                  <a:srgbClr val="C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2133817" y="2019337"/>
          <a:ext cx="161925" cy="323849"/>
        </p:xfrm>
        <a:graphic>
          <a:graphicData uri="http://schemas.openxmlformats.org/presentationml/2006/ole">
            <mc:AlternateContent xmlns:mc="http://schemas.openxmlformats.org/markup-compatibility/2006">
              <mc:Choice xmlns:v="urn:schemas-microsoft-com:vml" Requires="v">
                <p:oleObj spid="_x0000_s4114" name="Equation" r:id="rId4" imgW="4267200" imgH="8534400" progId="">
                  <p:embed/>
                </p:oleObj>
              </mc:Choice>
              <mc:Fallback>
                <p:oleObj name="Equation" r:id="rId4" imgW="4267200" imgH="8534400" progId="">
                  <p:embed/>
                  <p:pic>
                    <p:nvPicPr>
                      <p:cNvPr id="0" name="图片 10240"/>
                      <p:cNvPicPr>
                        <a:picLocks noChangeAspect="1"/>
                      </p:cNvPicPr>
                      <p:nvPr/>
                    </p:nvPicPr>
                    <p:blipFill>
                      <a:blip r:embed="rId5"/>
                      <a:stretch>
                        <a:fillRect/>
                      </a:stretch>
                    </p:blipFill>
                    <p:spPr>
                      <a:xfrm>
                        <a:off x="2133817" y="2019337"/>
                        <a:ext cx="161925" cy="32384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468315" y="1885503"/>
          <a:ext cx="219075" cy="657225"/>
        </p:xfrm>
        <a:graphic>
          <a:graphicData uri="http://schemas.openxmlformats.org/presentationml/2006/ole">
            <mc:AlternateContent xmlns:mc="http://schemas.openxmlformats.org/markup-compatibility/2006">
              <mc:Choice xmlns:v="urn:schemas-microsoft-com:vml" Requires="v">
                <p:oleObj spid="_x0000_s4115" name="Equation" r:id="rId6" imgW="5791200" imgH="17373600" progId="">
                  <p:embed/>
                </p:oleObj>
              </mc:Choice>
              <mc:Fallback>
                <p:oleObj name="Equation" r:id="rId6" imgW="5791200" imgH="17373600" progId="">
                  <p:embed/>
                  <p:pic>
                    <p:nvPicPr>
                      <p:cNvPr id="0" name="图片 10242"/>
                      <p:cNvPicPr>
                        <a:picLocks noChangeAspect="1"/>
                      </p:cNvPicPr>
                      <p:nvPr/>
                    </p:nvPicPr>
                    <p:blipFill>
                      <a:blip r:embed="rId7"/>
                      <a:stretch>
                        <a:fillRect/>
                      </a:stretch>
                    </p:blipFill>
                    <p:spPr>
                      <a:xfrm>
                        <a:off x="2468315" y="1885503"/>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859963" y="1885503"/>
          <a:ext cx="666749" cy="657224"/>
        </p:xfrm>
        <a:graphic>
          <a:graphicData uri="http://schemas.openxmlformats.org/presentationml/2006/ole">
            <mc:AlternateContent xmlns:mc="http://schemas.openxmlformats.org/markup-compatibility/2006">
              <mc:Choice xmlns:v="urn:schemas-microsoft-com:vml" Requires="v">
                <p:oleObj spid="_x0000_s4116" name="Equation" r:id="rId8" imgW="17678400" imgH="17373600" progId="">
                  <p:embed/>
                </p:oleObj>
              </mc:Choice>
              <mc:Fallback>
                <p:oleObj name="Equation" r:id="rId8" imgW="17678400" imgH="17373600" progId="">
                  <p:embed/>
                  <p:pic>
                    <p:nvPicPr>
                      <p:cNvPr id="0" name="图片 10243"/>
                      <p:cNvPicPr>
                        <a:picLocks noChangeAspect="1"/>
                      </p:cNvPicPr>
                      <p:nvPr/>
                    </p:nvPicPr>
                    <p:blipFill>
                      <a:blip r:embed="rId9"/>
                      <a:stretch>
                        <a:fillRect/>
                      </a:stretch>
                    </p:blipFill>
                    <p:spPr>
                      <a:xfrm>
                        <a:off x="2859963" y="1885503"/>
                        <a:ext cx="666749"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699287" y="2066887"/>
          <a:ext cx="257174" cy="561974"/>
        </p:xfrm>
        <a:graphic>
          <a:graphicData uri="http://schemas.openxmlformats.org/presentationml/2006/ole">
            <mc:AlternateContent xmlns:mc="http://schemas.openxmlformats.org/markup-compatibility/2006">
              <mc:Choice xmlns:v="urn:schemas-microsoft-com:vml" Requires="v">
                <p:oleObj spid="_x0000_s4117" name="Equation" r:id="rId10" imgW="6705600" imgH="14935200" progId="">
                  <p:embed/>
                </p:oleObj>
              </mc:Choice>
              <mc:Fallback>
                <p:oleObj name="Equation" r:id="rId10" imgW="6705600" imgH="14935200" progId="">
                  <p:embed/>
                  <p:pic>
                    <p:nvPicPr>
                      <p:cNvPr id="0" name="图片 10244"/>
                      <p:cNvPicPr>
                        <a:picLocks noChangeAspect="1"/>
                      </p:cNvPicPr>
                      <p:nvPr/>
                    </p:nvPicPr>
                    <p:blipFill>
                      <a:blip r:embed="rId11"/>
                      <a:stretch>
                        <a:fillRect/>
                      </a:stretch>
                    </p:blipFill>
                    <p:spPr>
                      <a:xfrm>
                        <a:off x="3699287" y="2066887"/>
                        <a:ext cx="257174" cy="56197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745817" y="2851212"/>
          <a:ext cx="266699" cy="561975"/>
        </p:xfrm>
        <a:graphic>
          <a:graphicData uri="http://schemas.openxmlformats.org/presentationml/2006/ole">
            <mc:AlternateContent xmlns:mc="http://schemas.openxmlformats.org/markup-compatibility/2006">
              <mc:Choice xmlns:v="urn:schemas-microsoft-com:vml" Requires="v">
                <p:oleObj spid="_x0000_s4118" name="Equation" r:id="rId12" imgW="7010400" imgH="14935200" progId="">
                  <p:embed/>
                </p:oleObj>
              </mc:Choice>
              <mc:Fallback>
                <p:oleObj name="Equation" r:id="rId12" imgW="7010400" imgH="14935200" progId="">
                  <p:embed/>
                  <p:pic>
                    <p:nvPicPr>
                      <p:cNvPr id="0" name="图片 10245"/>
                      <p:cNvPicPr>
                        <a:picLocks noChangeAspect="1"/>
                      </p:cNvPicPr>
                      <p:nvPr/>
                    </p:nvPicPr>
                    <p:blipFill>
                      <a:blip r:embed="rId13"/>
                      <a:stretch>
                        <a:fillRect/>
                      </a:stretch>
                    </p:blipFill>
                    <p:spPr>
                      <a:xfrm>
                        <a:off x="2745817" y="2851212"/>
                        <a:ext cx="266699" cy="56197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3185090" y="2584996"/>
          <a:ext cx="1000125" cy="771525"/>
        </p:xfrm>
        <a:graphic>
          <a:graphicData uri="http://schemas.openxmlformats.org/presentationml/2006/ole">
            <mc:AlternateContent xmlns:mc="http://schemas.openxmlformats.org/markup-compatibility/2006">
              <mc:Choice xmlns:v="urn:schemas-microsoft-com:vml" Requires="v">
                <p:oleObj spid="_x0000_s4119" name="Equation" r:id="rId14" imgW="26517600" imgH="20421600" progId="">
                  <p:embed/>
                </p:oleObj>
              </mc:Choice>
              <mc:Fallback>
                <p:oleObj name="Equation" r:id="rId14" imgW="26517600" imgH="20421600" progId="">
                  <p:embed/>
                  <p:pic>
                    <p:nvPicPr>
                      <p:cNvPr id="0" name="图片 10246"/>
                      <p:cNvPicPr>
                        <a:picLocks noChangeAspect="1"/>
                      </p:cNvPicPr>
                      <p:nvPr/>
                    </p:nvPicPr>
                    <p:blipFill>
                      <a:blip r:embed="rId15"/>
                      <a:stretch>
                        <a:fillRect/>
                      </a:stretch>
                    </p:blipFill>
                    <p:spPr>
                      <a:xfrm>
                        <a:off x="3185090" y="2584996"/>
                        <a:ext cx="1000125" cy="7715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8820894" y="3407390"/>
          <a:ext cx="255673" cy="538741"/>
        </p:xfrm>
        <a:graphic>
          <a:graphicData uri="http://schemas.openxmlformats.org/presentationml/2006/ole">
            <mc:AlternateContent xmlns:mc="http://schemas.openxmlformats.org/markup-compatibility/2006">
              <mc:Choice xmlns:v="urn:schemas-microsoft-com:vml" Requires="v">
                <p:oleObj spid="_x0000_s4120" name="Equation" r:id="rId16" imgW="7010400" imgH="14935200" progId="">
                  <p:embed/>
                </p:oleObj>
              </mc:Choice>
              <mc:Fallback>
                <p:oleObj name="Equation" r:id="rId16" imgW="7010400" imgH="14935200" progId="">
                  <p:embed/>
                  <p:pic>
                    <p:nvPicPr>
                      <p:cNvPr id="0" name="图片 10247"/>
                      <p:cNvPicPr>
                        <a:picLocks noChangeAspect="1"/>
                      </p:cNvPicPr>
                      <p:nvPr/>
                    </p:nvPicPr>
                    <p:blipFill>
                      <a:blip r:embed="rId17"/>
                      <a:stretch>
                        <a:fillRect/>
                      </a:stretch>
                    </p:blipFill>
                    <p:spPr>
                      <a:xfrm>
                        <a:off x="8820894" y="3407390"/>
                        <a:ext cx="255673" cy="538741"/>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9260167" y="3407390"/>
          <a:ext cx="246542" cy="538741"/>
        </p:xfrm>
        <a:graphic>
          <a:graphicData uri="http://schemas.openxmlformats.org/presentationml/2006/ole">
            <mc:AlternateContent xmlns:mc="http://schemas.openxmlformats.org/markup-compatibility/2006">
              <mc:Choice xmlns:v="urn:schemas-microsoft-com:vml" Requires="v">
                <p:oleObj spid="_x0000_s4121" name="Equation" r:id="rId18" imgW="6705600" imgH="14935200" progId="">
                  <p:embed/>
                </p:oleObj>
              </mc:Choice>
              <mc:Fallback>
                <p:oleObj name="Equation" r:id="rId18" imgW="6705600" imgH="14935200" progId="">
                  <p:embed/>
                  <p:pic>
                    <p:nvPicPr>
                      <p:cNvPr id="0" name="图片 10248"/>
                      <p:cNvPicPr>
                        <a:picLocks noChangeAspect="1"/>
                      </p:cNvPicPr>
                      <p:nvPr/>
                    </p:nvPicPr>
                    <p:blipFill>
                      <a:blip r:embed="rId19"/>
                      <a:stretch>
                        <a:fillRect/>
                      </a:stretch>
                    </p:blipFill>
                    <p:spPr>
                      <a:xfrm>
                        <a:off x="9260167" y="3407390"/>
                        <a:ext cx="246542" cy="538741"/>
                      </a:xfrm>
                      <a:prstGeom prst="rect">
                        <a:avLst/>
                      </a:prstGeom>
                      <a:noFill/>
                      <a:ln w="9525">
                        <a:noFill/>
                      </a:ln>
                    </p:spPr>
                  </p:pic>
                </p:oleObj>
              </mc:Fallback>
            </mc:AlternateContent>
          </a:graphicData>
        </a:graphic>
      </p:graphicFrame>
      <p:pic>
        <p:nvPicPr>
          <p:cNvPr id="3" name="图片 3" descr="textimage4.jpeg">
            <a:extLst>
              <a:ext uri="{FF2B5EF4-FFF2-40B4-BE49-F238E27FC236}">
                <a16:creationId xmlns:a16="http://schemas.microsoft.com/office/drawing/2014/main" id="{BDFF0039-3660-1673-2F61-F3E550ECA908}"/>
              </a:ext>
            </a:extLst>
          </p:cNvPr>
          <p:cNvPicPr>
            <a:picLocks noChangeAspect="1"/>
          </p:cNvPicPr>
          <p:nvPr/>
        </p:nvPicPr>
        <p:blipFill>
          <a:blip r:embed="rId20">
            <a:clrChange>
              <a:clrFrom>
                <a:srgbClr val="FFFFFF"/>
              </a:clrFrom>
              <a:clrTo>
                <a:srgbClr val="FFFFFF">
                  <a:alpha val="0"/>
                </a:srgbClr>
              </a:clrTo>
            </a:clrChange>
            <a:duotone>
              <a:prstClr val="black"/>
              <a:schemeClr val="accent6">
                <a:tint val="45000"/>
                <a:satMod val="400000"/>
              </a:schemeClr>
            </a:duotone>
          </a:blip>
          <a:stretch>
            <a:fillRect/>
          </a:stretch>
        </p:blipFill>
        <p:spPr>
          <a:xfrm>
            <a:off x="6383700" y="648000"/>
            <a:ext cx="5424042" cy="270852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179909"/>
            <a:ext cx="11831400" cy="5676554"/>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000000"/>
                </a:solidFill>
                <a:latin typeface="Times New Roman" panose="02020603050405020304" pitchFamily="65" charset="-122"/>
                <a:ea typeface="华文细黑" panose="02010600040101010101" pitchFamily="65" charset="-122"/>
              </a:rPr>
              <a:t>2.初速度为0的匀加速直线运动的几个重要推论</a:t>
            </a:r>
            <a:endParaRPr lang="zh-CN" altLang="en-US" sz="2800"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末、2</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末、3</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末</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nT</a:t>
            </a:r>
            <a:r>
              <a:rPr lang="zh-CN" altLang="en-US" sz="2410" kern="0" dirty="0">
                <a:solidFill>
                  <a:srgbClr val="000000"/>
                </a:solidFill>
                <a:latin typeface="Times New Roman" panose="02020603050405020304" pitchFamily="65" charset="-122"/>
                <a:ea typeface="华文细黑" panose="02010600040101010101" pitchFamily="65" charset="-122"/>
              </a:rPr>
              <a:t>末的速度之比</a:t>
            </a:r>
            <a:endParaRPr lang="zh-CN" altLang="en-US" dirty="0"/>
          </a:p>
          <a:p>
            <a:pPr marL="0" indent="0" eaLnBrk="0" latinLnBrk="1" hangingPunct="0">
              <a:lnSpc>
                <a:spcPct val="150000"/>
              </a:lnSpc>
              <a:spcBef>
                <a:spcPts val="145"/>
              </a:spcBef>
              <a:buNone/>
            </a:pP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=1∶2∶3∶</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(2)前</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、前2</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、前3</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前</a:t>
            </a:r>
            <a:r>
              <a:rPr lang="zh-CN" altLang="en-US" sz="2410" i="1" kern="0" dirty="0">
                <a:solidFill>
                  <a:srgbClr val="000000"/>
                </a:solidFill>
                <a:latin typeface="Times New Roman" panose="02020603050405020304" pitchFamily="65" charset="-122"/>
                <a:ea typeface="华文细黑" panose="02010600040101010101" pitchFamily="65" charset="-122"/>
              </a:rPr>
              <a:t>nT</a:t>
            </a:r>
            <a:r>
              <a:rPr lang="zh-CN" altLang="en-US" sz="2410" kern="0" dirty="0">
                <a:solidFill>
                  <a:srgbClr val="000000"/>
                </a:solidFill>
                <a:latin typeface="Times New Roman" panose="02020603050405020304" pitchFamily="65" charset="-122"/>
                <a:ea typeface="华文细黑" panose="02010600040101010101" pitchFamily="65" charset="-122"/>
              </a:rPr>
              <a:t>的位移之比</a:t>
            </a:r>
            <a:endParaRPr lang="zh-CN" altLang="en-US" dirty="0"/>
          </a:p>
          <a:p>
            <a:pPr marL="0" indent="0" eaLnBrk="0" latinLnBrk="1" hangingPunct="0">
              <a:lnSpc>
                <a:spcPct val="150000"/>
              </a:lnSpc>
              <a:spcBef>
                <a:spcPts val="145"/>
              </a:spcBef>
              <a:buNone/>
            </a:pP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=1∶4∶9∶</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(3)从静止开始第一个</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内、第二个</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内、第三个</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内</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第</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个</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内的位移之比</a:t>
            </a:r>
            <a:endParaRPr lang="zh-CN" altLang="en-US" dirty="0"/>
          </a:p>
          <a:p>
            <a:pPr marL="0" indent="0" eaLnBrk="0" latinLnBrk="1" hangingPunct="0">
              <a:lnSpc>
                <a:spcPct val="150000"/>
              </a:lnSpc>
              <a:spcBef>
                <a:spcPts val="145"/>
              </a:spcBef>
              <a:buNone/>
            </a:pP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1815" kern="0" baseline="-1500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=1∶3∶5∶</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∶(2</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-1)。</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(4)从静止开始通过前</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位移、前2</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位移、前3</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位移</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前</a:t>
            </a:r>
            <a:r>
              <a:rPr lang="zh-CN" altLang="en-US" sz="2410" i="1" kern="0" dirty="0">
                <a:solidFill>
                  <a:srgbClr val="000000"/>
                </a:solidFill>
                <a:latin typeface="Times New Roman" panose="02020603050405020304" pitchFamily="65" charset="-122"/>
                <a:ea typeface="华文细黑" panose="02010600040101010101" pitchFamily="65" charset="-122"/>
              </a:rPr>
              <a:t>nx</a:t>
            </a:r>
            <a:r>
              <a:rPr lang="zh-CN" altLang="en-US" sz="2410" kern="0" dirty="0">
                <a:solidFill>
                  <a:srgbClr val="000000"/>
                </a:solidFill>
                <a:latin typeface="Times New Roman" panose="02020603050405020304" pitchFamily="65" charset="-122"/>
                <a:ea typeface="华文细黑" panose="02010600040101010101" pitchFamily="65" charset="-122"/>
              </a:rPr>
              <a:t>位移所用时间之比</a:t>
            </a:r>
            <a:endParaRPr lang="zh-CN" altLang="en-US" dirty="0"/>
          </a:p>
          <a:p>
            <a:pPr marL="0" indent="0" eaLnBrk="0" latinLnBrk="1" hangingPunct="0">
              <a:lnSpc>
                <a:spcPct val="150000"/>
              </a:lnSpc>
              <a:spcBef>
                <a:spcPts val="145"/>
              </a:spcBef>
              <a:buNone/>
            </a:pP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=1∶</a:t>
            </a:r>
            <a:r>
              <a:rPr lang="zh-CN" altLang="en-US" sz="1990" kern="0" spc="1011"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045" kern="0" spc="73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045" kern="0" spc="955"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(5)从初位置开始第一段</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、第二段</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、第三段</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第</a:t>
            </a:r>
            <a:r>
              <a:rPr lang="zh-CN" altLang="en-US" sz="2410" i="1" kern="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段</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所用时间之比</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693655469"/>
              </p:ext>
            </p:extLst>
          </p:nvPr>
        </p:nvGraphicFramePr>
        <p:xfrm>
          <a:off x="3230994" y="4799983"/>
          <a:ext cx="380999" cy="342900"/>
        </p:xfrm>
        <a:graphic>
          <a:graphicData uri="http://schemas.openxmlformats.org/presentationml/2006/ole">
            <mc:AlternateContent xmlns:mc="http://schemas.openxmlformats.org/markup-compatibility/2006">
              <mc:Choice xmlns:v="urn:schemas-microsoft-com:vml" Requires="v">
                <p:oleObj spid="_x0000_s5138" name="Equation" r:id="rId4" imgW="10058400" imgH="9144000" progId="">
                  <p:embed/>
                </p:oleObj>
              </mc:Choice>
              <mc:Fallback>
                <p:oleObj name="Equation" r:id="rId4" imgW="10058400" imgH="9144000" progId="">
                  <p:embed/>
                  <p:pic>
                    <p:nvPicPr>
                      <p:cNvPr id="0" name="图片 11264"/>
                      <p:cNvPicPr>
                        <a:picLocks noChangeAspect="1"/>
                      </p:cNvPicPr>
                      <p:nvPr/>
                    </p:nvPicPr>
                    <p:blipFill>
                      <a:blip r:embed="rId5"/>
                      <a:stretch>
                        <a:fillRect/>
                      </a:stretch>
                    </p:blipFill>
                    <p:spPr>
                      <a:xfrm>
                        <a:off x="3230994" y="4799983"/>
                        <a:ext cx="380999" cy="3429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065495002"/>
              </p:ext>
            </p:extLst>
          </p:nvPr>
        </p:nvGraphicFramePr>
        <p:xfrm>
          <a:off x="3931469" y="4788421"/>
          <a:ext cx="352425" cy="352425"/>
        </p:xfrm>
        <a:graphic>
          <a:graphicData uri="http://schemas.openxmlformats.org/presentationml/2006/ole">
            <mc:AlternateContent xmlns:mc="http://schemas.openxmlformats.org/markup-compatibility/2006">
              <mc:Choice xmlns:v="urn:schemas-microsoft-com:vml" Requires="v">
                <p:oleObj spid="_x0000_s5139" name="Equation" r:id="rId6" imgW="9448800" imgH="9448800" progId="">
                  <p:embed/>
                </p:oleObj>
              </mc:Choice>
              <mc:Fallback>
                <p:oleObj name="Equation" r:id="rId6" imgW="9448800" imgH="9448800" progId="">
                  <p:embed/>
                  <p:pic>
                    <p:nvPicPr>
                      <p:cNvPr id="0" name="图片 11266"/>
                      <p:cNvPicPr>
                        <a:picLocks noChangeAspect="1"/>
                      </p:cNvPicPr>
                      <p:nvPr/>
                    </p:nvPicPr>
                    <p:blipFill>
                      <a:blip r:embed="rId7"/>
                      <a:stretch>
                        <a:fillRect/>
                      </a:stretch>
                    </p:blipFill>
                    <p:spPr>
                      <a:xfrm>
                        <a:off x="3931469" y="4788421"/>
                        <a:ext cx="352425" cy="3524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440065753"/>
              </p:ext>
            </p:extLst>
          </p:nvPr>
        </p:nvGraphicFramePr>
        <p:xfrm>
          <a:off x="5127030" y="4799983"/>
          <a:ext cx="381000" cy="352425"/>
        </p:xfrm>
        <a:graphic>
          <a:graphicData uri="http://schemas.openxmlformats.org/presentationml/2006/ole">
            <mc:AlternateContent xmlns:mc="http://schemas.openxmlformats.org/markup-compatibility/2006">
              <mc:Choice xmlns:v="urn:schemas-microsoft-com:vml" Requires="v">
                <p:oleObj spid="_x0000_s5140" name="Equation" r:id="rId8" imgW="10058400" imgH="9448800" progId="">
                  <p:embed/>
                </p:oleObj>
              </mc:Choice>
              <mc:Fallback>
                <p:oleObj name="Equation" r:id="rId8" imgW="10058400" imgH="9448800" progId="">
                  <p:embed/>
                  <p:pic>
                    <p:nvPicPr>
                      <p:cNvPr id="0" name="图片 11267"/>
                      <p:cNvPicPr>
                        <a:picLocks noChangeAspect="1"/>
                      </p:cNvPicPr>
                      <p:nvPr/>
                    </p:nvPicPr>
                    <p:blipFill>
                      <a:blip r:embed="rId9"/>
                      <a:stretch>
                        <a:fillRect/>
                      </a:stretch>
                    </p:blipFill>
                    <p:spPr>
                      <a:xfrm>
                        <a:off x="5127030" y="4799983"/>
                        <a:ext cx="381000" cy="352425"/>
                      </a:xfrm>
                      <a:prstGeom prst="rect">
                        <a:avLst/>
                      </a:prstGeom>
                      <a:noFill/>
                      <a:ln w="9525">
                        <a:noFill/>
                      </a:ln>
                    </p:spPr>
                  </p:pic>
                </p:oleObj>
              </mc:Fallback>
            </mc:AlternateContent>
          </a:graphicData>
        </a:graphic>
      </p:graphicFrame>
      <p:sp>
        <p:nvSpPr>
          <p:cNvPr id="7" name="TextBox 2"/>
          <p:cNvSpPr txBox="1"/>
          <p:nvPr/>
        </p:nvSpPr>
        <p:spPr>
          <a:xfrm>
            <a:off x="468000" y="5757859"/>
            <a:ext cx="11831400" cy="556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1815" kern="0" baseline="-1500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=1∶(</a:t>
            </a:r>
            <a:r>
              <a:rPr lang="zh-CN" altLang="en-US" sz="1990" kern="0" spc="1011"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-1)∶(</a:t>
            </a:r>
            <a:r>
              <a:rPr lang="zh-CN" altLang="en-US" sz="2045" kern="0" spc="73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1990" kern="0" spc="1011"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045" kern="0" spc="955"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045" kern="0" spc="3580"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8" name="对象 7"/>
          <p:cNvGraphicFramePr>
            <a:graphicFrameLocks noChangeAspect="1"/>
          </p:cNvGraphicFramePr>
          <p:nvPr>
            <p:extLst>
              <p:ext uri="{D42A27DB-BD31-4B8C-83A1-F6EECF244321}">
                <p14:modId xmlns:p14="http://schemas.microsoft.com/office/powerpoint/2010/main" val="1633075346"/>
              </p:ext>
            </p:extLst>
          </p:nvPr>
        </p:nvGraphicFramePr>
        <p:xfrm>
          <a:off x="3563814" y="5865988"/>
          <a:ext cx="380999" cy="342899"/>
        </p:xfrm>
        <a:graphic>
          <a:graphicData uri="http://schemas.openxmlformats.org/presentationml/2006/ole">
            <mc:AlternateContent xmlns:mc="http://schemas.openxmlformats.org/markup-compatibility/2006">
              <mc:Choice xmlns:v="urn:schemas-microsoft-com:vml" Requires="v">
                <p:oleObj spid="_x0000_s5141" name="Equation" r:id="rId10" imgW="10058400" imgH="9144000" progId="">
                  <p:embed/>
                </p:oleObj>
              </mc:Choice>
              <mc:Fallback>
                <p:oleObj name="Equation" r:id="rId10" imgW="10058400" imgH="9144000" progId="">
                  <p:embed/>
                  <p:pic>
                    <p:nvPicPr>
                      <p:cNvPr id="0" name="图片 11268"/>
                      <p:cNvPicPr>
                        <a:picLocks noChangeAspect="1"/>
                      </p:cNvPicPr>
                      <p:nvPr/>
                    </p:nvPicPr>
                    <p:blipFill>
                      <a:blip r:embed="rId11"/>
                      <a:stretch>
                        <a:fillRect/>
                      </a:stretch>
                    </p:blipFill>
                    <p:spPr>
                      <a:xfrm>
                        <a:off x="3563814" y="5865988"/>
                        <a:ext cx="380999" cy="3428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335581835"/>
              </p:ext>
            </p:extLst>
          </p:nvPr>
        </p:nvGraphicFramePr>
        <p:xfrm>
          <a:off x="4754422" y="5903309"/>
          <a:ext cx="352424" cy="352424"/>
        </p:xfrm>
        <a:graphic>
          <a:graphicData uri="http://schemas.openxmlformats.org/presentationml/2006/ole">
            <mc:AlternateContent xmlns:mc="http://schemas.openxmlformats.org/markup-compatibility/2006">
              <mc:Choice xmlns:v="urn:schemas-microsoft-com:vml" Requires="v">
                <p:oleObj spid="_x0000_s5142" name="Equation" r:id="rId12" imgW="9448800" imgH="9448800" progId="">
                  <p:embed/>
                </p:oleObj>
              </mc:Choice>
              <mc:Fallback>
                <p:oleObj name="Equation" r:id="rId12" imgW="9448800" imgH="9448800" progId="">
                  <p:embed/>
                  <p:pic>
                    <p:nvPicPr>
                      <p:cNvPr id="0" name="图片 11269"/>
                      <p:cNvPicPr>
                        <a:picLocks noChangeAspect="1"/>
                      </p:cNvPicPr>
                      <p:nvPr/>
                    </p:nvPicPr>
                    <p:blipFill>
                      <a:blip r:embed="rId13"/>
                      <a:stretch>
                        <a:fillRect/>
                      </a:stretch>
                    </p:blipFill>
                    <p:spPr>
                      <a:xfrm>
                        <a:off x="4754422" y="5903309"/>
                        <a:ext cx="352424" cy="3524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537003383"/>
              </p:ext>
            </p:extLst>
          </p:nvPr>
        </p:nvGraphicFramePr>
        <p:xfrm>
          <a:off x="5244314" y="5915008"/>
          <a:ext cx="381000" cy="342900"/>
        </p:xfrm>
        <a:graphic>
          <a:graphicData uri="http://schemas.openxmlformats.org/presentationml/2006/ole">
            <mc:AlternateContent xmlns:mc="http://schemas.openxmlformats.org/markup-compatibility/2006">
              <mc:Choice xmlns:v="urn:schemas-microsoft-com:vml" Requires="v">
                <p:oleObj spid="_x0000_s5143" name="Equation" r:id="rId14" imgW="10058400" imgH="9144000" progId="">
                  <p:embed/>
                </p:oleObj>
              </mc:Choice>
              <mc:Fallback>
                <p:oleObj name="Equation" r:id="rId14" imgW="10058400" imgH="9144000" progId="">
                  <p:embed/>
                  <p:pic>
                    <p:nvPicPr>
                      <p:cNvPr id="0" name="图片 11270"/>
                      <p:cNvPicPr>
                        <a:picLocks noChangeAspect="1"/>
                      </p:cNvPicPr>
                      <p:nvPr/>
                    </p:nvPicPr>
                    <p:blipFill>
                      <a:blip r:embed="rId15"/>
                      <a:stretch>
                        <a:fillRect/>
                      </a:stretch>
                    </p:blipFill>
                    <p:spPr>
                      <a:xfrm>
                        <a:off x="5244314" y="5915008"/>
                        <a:ext cx="381000" cy="3429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954500475"/>
              </p:ext>
            </p:extLst>
          </p:nvPr>
        </p:nvGraphicFramePr>
        <p:xfrm>
          <a:off x="6697936" y="5868541"/>
          <a:ext cx="381000" cy="352425"/>
        </p:xfrm>
        <a:graphic>
          <a:graphicData uri="http://schemas.openxmlformats.org/presentationml/2006/ole">
            <mc:AlternateContent xmlns:mc="http://schemas.openxmlformats.org/markup-compatibility/2006">
              <mc:Choice xmlns:v="urn:schemas-microsoft-com:vml" Requires="v">
                <p:oleObj spid="_x0000_s5144" name="Equation" r:id="rId16" imgW="10058400" imgH="9448800" progId="">
                  <p:embed/>
                </p:oleObj>
              </mc:Choice>
              <mc:Fallback>
                <p:oleObj name="Equation" r:id="rId16" imgW="10058400" imgH="9448800" progId="">
                  <p:embed/>
                  <p:pic>
                    <p:nvPicPr>
                      <p:cNvPr id="0" name="图片 11271"/>
                      <p:cNvPicPr>
                        <a:picLocks noChangeAspect="1"/>
                      </p:cNvPicPr>
                      <p:nvPr/>
                    </p:nvPicPr>
                    <p:blipFill>
                      <a:blip r:embed="rId17"/>
                      <a:stretch>
                        <a:fillRect/>
                      </a:stretch>
                    </p:blipFill>
                    <p:spPr>
                      <a:xfrm>
                        <a:off x="6697936" y="5868541"/>
                        <a:ext cx="381000" cy="3524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08356337"/>
              </p:ext>
            </p:extLst>
          </p:nvPr>
        </p:nvGraphicFramePr>
        <p:xfrm>
          <a:off x="7169919" y="5868541"/>
          <a:ext cx="714375" cy="352425"/>
        </p:xfrm>
        <a:graphic>
          <a:graphicData uri="http://schemas.openxmlformats.org/presentationml/2006/ole">
            <mc:AlternateContent xmlns:mc="http://schemas.openxmlformats.org/markup-compatibility/2006">
              <mc:Choice xmlns:v="urn:schemas-microsoft-com:vml" Requires="v">
                <p:oleObj spid="_x0000_s5145" name="Equation" r:id="rId18" imgW="18897600" imgH="9448800" progId="">
                  <p:embed/>
                </p:oleObj>
              </mc:Choice>
              <mc:Fallback>
                <p:oleObj name="Equation" r:id="rId18" imgW="18897600" imgH="9448800" progId="">
                  <p:embed/>
                  <p:pic>
                    <p:nvPicPr>
                      <p:cNvPr id="0" name="图片 11272"/>
                      <p:cNvPicPr>
                        <a:picLocks noChangeAspect="1"/>
                      </p:cNvPicPr>
                      <p:nvPr/>
                    </p:nvPicPr>
                    <p:blipFill>
                      <a:blip r:embed="rId19"/>
                      <a:stretch>
                        <a:fillRect/>
                      </a:stretch>
                    </p:blipFill>
                    <p:spPr>
                      <a:xfrm>
                        <a:off x="7169919" y="5868541"/>
                        <a:ext cx="714375" cy="352425"/>
                      </a:xfrm>
                      <a:prstGeom prst="rect">
                        <a:avLst/>
                      </a:prstGeom>
                      <a:noFill/>
                      <a:ln w="9525">
                        <a:noFill/>
                      </a:ln>
                    </p:spPr>
                  </p:pic>
                </p:oleObj>
              </mc:Fallback>
            </mc:AlternateContent>
          </a:graphicData>
        </a:graphic>
      </p:graphicFrame>
      <p:pic>
        <p:nvPicPr>
          <p:cNvPr id="3" name="图片 3" descr="textimage5.jpeg">
            <a:extLst>
              <a:ext uri="{FF2B5EF4-FFF2-40B4-BE49-F238E27FC236}">
                <a16:creationId xmlns:a16="http://schemas.microsoft.com/office/drawing/2014/main" id="{08112F8C-CBC1-889D-3D58-8D8305BB0E05}"/>
              </a:ext>
            </a:extLst>
          </p:cNvPr>
          <p:cNvPicPr>
            <a:picLocks noChangeAspect="1"/>
          </p:cNvPicPr>
          <p:nvPr/>
        </p:nvPicPr>
        <p:blipFill>
          <a:blip r:embed="rId20">
            <a:clrChange>
              <a:clrFrom>
                <a:srgbClr val="FFFFFF"/>
              </a:clrFrom>
              <a:clrTo>
                <a:srgbClr val="FFFFFF">
                  <a:alpha val="0"/>
                </a:srgbClr>
              </a:clrTo>
            </a:clrChange>
            <a:duotone>
              <a:prstClr val="black"/>
              <a:schemeClr val="accent6">
                <a:tint val="45000"/>
                <a:satMod val="400000"/>
              </a:schemeClr>
            </a:duotone>
          </a:blip>
          <a:stretch>
            <a:fillRect/>
          </a:stretch>
        </p:blipFill>
        <p:spPr>
          <a:xfrm>
            <a:off x="6948190" y="365384"/>
            <a:ext cx="4176464" cy="279635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2951798" cy="336406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     关键</a:t>
            </a:r>
            <a:r>
              <a:rPr lang="en-US" altLang="zh-CN" sz="2500" b="1" dirty="0">
                <a:solidFill>
                  <a:srgbClr val="DE0000"/>
                </a:solidFill>
                <a:latin typeface="微软雅黑" panose="020B0503020204020204" pitchFamily="34" charset="-122"/>
                <a:ea typeface="微软雅黑" panose="020B0503020204020204" pitchFamily="34" charset="-122"/>
              </a:rPr>
              <a:t>·</a:t>
            </a:r>
            <a:r>
              <a:rPr lang="zh-CN" altLang="en-US" sz="2500" b="1" dirty="0">
                <a:solidFill>
                  <a:srgbClr val="DE0000"/>
                </a:solidFill>
                <a:latin typeface="微软雅黑" panose="020B0503020204020204" pitchFamily="34" charset="-122"/>
                <a:ea typeface="微软雅黑" panose="020B0503020204020204" pitchFamily="34" charset="-122"/>
              </a:rPr>
              <a:t>方法</a:t>
            </a:r>
          </a:p>
          <a:p>
            <a:pPr marL="0" indent="0" eaLnBrk="0" latinLnBrk="1" hangingPunct="0">
              <a:lnSpc>
                <a:spcPct val="150000"/>
              </a:lnSpc>
              <a:spcBef>
                <a:spcPts val="145"/>
              </a:spcBef>
              <a:buNone/>
            </a:pP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处理匀变速直线</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运动问题的方法</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8.jpeg"/>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3505478" y="306716"/>
            <a:ext cx="5242913" cy="633056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27710" y="539949"/>
            <a:ext cx="7560840" cy="51405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关键</a:t>
            </a:r>
            <a:r>
              <a:rPr lang="en-US" altLang="zh-CN" sz="2500" b="1" dirty="0">
                <a:solidFill>
                  <a:srgbClr val="DE0000"/>
                </a:solidFill>
                <a:latin typeface="微软雅黑" panose="020B0503020204020204" pitchFamily="34" charset="-122"/>
                <a:ea typeface="微软雅黑" panose="020B0503020204020204" pitchFamily="34" charset="-122"/>
              </a:rPr>
              <a:t>·</a:t>
            </a:r>
            <a:r>
              <a:rPr lang="zh-CN" altLang="en-US" sz="2500" b="1" dirty="0">
                <a:solidFill>
                  <a:srgbClr val="DE0000"/>
                </a:solidFill>
                <a:latin typeface="微软雅黑" panose="020B0503020204020204" pitchFamily="34" charset="-122"/>
                <a:ea typeface="微软雅黑" panose="020B0503020204020204" pitchFamily="34" charset="-122"/>
              </a:rPr>
              <a:t>模型</a:t>
            </a:r>
            <a:r>
              <a:rPr lang="en-US" altLang="zh-CN" sz="2500" b="1" dirty="0">
                <a:solidFill>
                  <a:srgbClr val="DE0000"/>
                </a:solidFill>
                <a:latin typeface="微软雅黑" panose="020B0503020204020204" pitchFamily="34" charset="-122"/>
                <a:ea typeface="微软雅黑" panose="020B0503020204020204" pitchFamily="34"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刹车类问题和双向可逆类问题对比</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3548573986"/>
              </p:ext>
            </p:extLst>
          </p:nvPr>
        </p:nvGraphicFramePr>
        <p:xfrm>
          <a:off x="611486" y="1404045"/>
          <a:ext cx="11268000" cy="2812498"/>
        </p:xfrm>
        <a:graphic>
          <a:graphicData uri="http://schemas.openxmlformats.org/drawingml/2006/table">
            <a:tbl>
              <a:tblPr/>
              <a:tblGrid>
                <a:gridCol w="1296144">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gridCol w="5363344">
                  <a:extLst>
                    <a:ext uri="{9D8B030D-6E8A-4147-A177-3AD203B41FA5}">
                      <a16:colId xmlns:a16="http://schemas.microsoft.com/office/drawing/2014/main" val="20002"/>
                    </a:ext>
                  </a:extLst>
                </a:gridCol>
              </a:tblGrid>
              <a:tr h="576064">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 </a:t>
                      </a:r>
                    </a:p>
                  </a:txBody>
                  <a:tcPr marL="45720" marR="45720">
                    <a:solidFill>
                      <a:schemeClr val="tx2"/>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运动特点</a:t>
                      </a:r>
                    </a:p>
                  </a:txBody>
                  <a:tcPr marL="45720" marR="45720">
                    <a:solidFill>
                      <a:schemeClr val="tx2"/>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求解方法</a:t>
                      </a:r>
                    </a:p>
                  </a:txBody>
                  <a:tcPr marL="45720" marR="45720">
                    <a:solidFill>
                      <a:schemeClr val="tx2"/>
                    </a:solidFill>
                  </a:tcPr>
                </a:tc>
                <a:extLst>
                  <a:ext uri="{0D108BD9-81ED-4DB2-BD59-A6C34878D82A}">
                    <a16:rowId xmlns:a16="http://schemas.microsoft.com/office/drawing/2014/main" val="10000"/>
                  </a:ext>
                </a:extLst>
              </a:tr>
              <a:tr h="1074384">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刹车类</a:t>
                      </a:r>
                    </a:p>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问题</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做匀减速直线运动到速度为0后立即停止运动，加速度</a:t>
                      </a:r>
                      <a:r>
                        <a:rPr lang="zh-CN" altLang="en-US" sz="2010" i="1" kern="0" dirty="0">
                          <a:solidFill>
                            <a:srgbClr val="000000"/>
                          </a:solidFill>
                          <a:latin typeface="Times New Roman" panose="02020603050405020304" pitchFamily="65" charset="-122"/>
                          <a:ea typeface="华文细黑" panose="02010600040101010101" pitchFamily="65" charset="-122"/>
                        </a:rPr>
                        <a:t>a</a:t>
                      </a:r>
                      <a:r>
                        <a:rPr lang="zh-CN" altLang="en-US" sz="2010" kern="0" dirty="0">
                          <a:solidFill>
                            <a:srgbClr val="000000"/>
                          </a:solidFill>
                          <a:latin typeface="Times New Roman" panose="02020603050405020304" pitchFamily="65" charset="-122"/>
                          <a:ea typeface="华文细黑" panose="02010600040101010101" pitchFamily="65" charset="-122"/>
                        </a:rPr>
                        <a:t>立即消失</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解题时要</a:t>
                      </a:r>
                      <a:r>
                        <a:rPr lang="zh-CN" altLang="en-US" sz="2010" u="sng" kern="0" dirty="0">
                          <a:solidFill>
                            <a:srgbClr val="000000"/>
                          </a:solidFill>
                          <a:latin typeface="Times New Roman" panose="02020603050405020304" pitchFamily="65" charset="-122"/>
                          <a:ea typeface="华文细黑" panose="02010600040101010101" pitchFamily="65" charset="-122"/>
                        </a:rPr>
                        <a:t>先确定物体的速度减为0所需要时间</a:t>
                      </a:r>
                    </a:p>
                  </a:txBody>
                  <a:tcPr marL="45720" marR="45720"/>
                </a:tc>
                <a:extLst>
                  <a:ext uri="{0D108BD9-81ED-4DB2-BD59-A6C34878D82A}">
                    <a16:rowId xmlns:a16="http://schemas.microsoft.com/office/drawing/2014/main" val="10001"/>
                  </a:ext>
                </a:extLst>
              </a:tr>
              <a:tr h="1157864">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双向可逆</a:t>
                      </a:r>
                    </a:p>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类问题</a:t>
                      </a:r>
                    </a:p>
                  </a:txBody>
                  <a:tcPr marL="45720" marR="45720"/>
                </a:tc>
                <a:tc>
                  <a:txBody>
                    <a:bodyPr/>
                    <a:lstStyle/>
                    <a:p>
                      <a:pPr eaLnBrk="0" latinLnBrk="1" hangingPunct="0">
                        <a:lnSpc>
                          <a:spcPct val="12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例如沿光滑斜面上滑的小球，到最高点后仍能以原加速度匀加速返回，全过程加速度大小、方向均不变</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解题时可对全过程列式，选好正方向并注意</a:t>
                      </a:r>
                      <a:r>
                        <a:rPr lang="zh-CN" altLang="en-US" sz="2010" i="1" kern="0" dirty="0">
                          <a:solidFill>
                            <a:srgbClr val="000000"/>
                          </a:solidFill>
                          <a:latin typeface="Times New Roman" panose="02020603050405020304" pitchFamily="65" charset="-122"/>
                          <a:ea typeface="华文细黑" panose="02010600040101010101" pitchFamily="65" charset="-122"/>
                        </a:rPr>
                        <a:t>x、v、a</a:t>
                      </a:r>
                      <a:r>
                        <a:rPr lang="zh-CN" altLang="en-US" sz="2010" kern="0" dirty="0">
                          <a:solidFill>
                            <a:srgbClr val="000000"/>
                          </a:solidFill>
                          <a:latin typeface="Times New Roman" panose="02020603050405020304" pitchFamily="65" charset="-122"/>
                          <a:ea typeface="华文细黑" panose="02010600040101010101" pitchFamily="65" charset="-122"/>
                        </a:rPr>
                        <a:t>等矢量的正、负号</a:t>
                      </a:r>
                    </a:p>
                  </a:txBody>
                  <a:tcPr marL="45720" marR="45720"/>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a:solidFill>
                  <a:schemeClr val="bg1"/>
                </a:solidFill>
                <a:latin typeface="微软雅黑" panose="020B0503020204020204" pitchFamily="34" charset="-122"/>
                <a:ea typeface="微软雅黑" panose="020B0503020204020204" pitchFamily="34" charset="-122"/>
              </a:rPr>
              <a:t>第</a:t>
            </a:r>
            <a:r>
              <a:rPr lang="en-US" altLang="zh-CN" sz="5000" b="1" dirty="0">
                <a:solidFill>
                  <a:schemeClr val="bg1"/>
                </a:solidFill>
                <a:latin typeface="微软雅黑" panose="020B0503020204020204" pitchFamily="34" charset="-122"/>
                <a:ea typeface="微软雅黑" panose="020B0503020204020204" pitchFamily="34" charset="-122"/>
              </a:rPr>
              <a:t>3</a:t>
            </a:r>
            <a:r>
              <a:rPr lang="zh-CN" altLang="en-US" sz="5000" b="1" dirty="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7" name="文本框 2"/>
          <p:cNvSpPr txBox="1"/>
          <p:nvPr/>
        </p:nvSpPr>
        <p:spPr>
          <a:xfrm>
            <a:off x="5024628" y="2136426"/>
            <a:ext cx="6560192"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自由落体运动和竖直上抛运动　多过程问题</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13459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要点1　自由落体运动和竖直上抛运动</a:t>
            </a:r>
          </a:p>
          <a:p>
            <a:pPr marL="0" indent="0" eaLnBrk="0" latinLnBrk="1" hangingPunct="0">
              <a:lnSpc>
                <a:spcPct val="150000"/>
              </a:lnSpc>
              <a:spcBef>
                <a:spcPts val="145"/>
              </a:spcBef>
              <a:buNone/>
            </a:pPr>
            <a:r>
              <a:rPr lang="zh-CN" altLang="en-US" sz="2410" b="1" kern="0" dirty="0">
                <a:solidFill>
                  <a:srgbClr val="000000"/>
                </a:solidFill>
                <a:latin typeface="微软雅黑" panose="020B0503020204020204" pitchFamily="34" charset="-122"/>
                <a:ea typeface="微软雅黑" panose="020B0503020204020204" pitchFamily="34" charset="-122"/>
              </a:rPr>
              <a:t>一、自由落体运动</a:t>
            </a:r>
            <a:endParaRPr lang="zh-CN" altLang="en-US" b="1" dirty="0">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1.运动特点:</a:t>
            </a:r>
            <a:r>
              <a:rPr lang="zh-CN" altLang="en-US" sz="2410" kern="0" dirty="0">
                <a:solidFill>
                  <a:srgbClr val="000000"/>
                </a:solidFill>
                <a:latin typeface="Times New Roman" panose="02020603050405020304" pitchFamily="65" charset="-122"/>
                <a:ea typeface="华文细黑" panose="02010600040101010101" pitchFamily="65" charset="-122"/>
              </a:rPr>
              <a:t>初速度为0、加速度为</a:t>
            </a:r>
            <a:r>
              <a:rPr lang="zh-CN" altLang="en-US" sz="2410" i="1" kern="0" dirty="0">
                <a:solidFill>
                  <a:srgbClr val="000000"/>
                </a:solidFill>
                <a:latin typeface="Times New Roman" panose="02020603050405020304" pitchFamily="65" charset="-122"/>
                <a:ea typeface="华文细黑" panose="02010600040101010101" pitchFamily="65" charset="-122"/>
              </a:rPr>
              <a:t>g</a:t>
            </a:r>
            <a:r>
              <a:rPr lang="zh-CN" altLang="en-US" sz="2410" kern="0" dirty="0">
                <a:solidFill>
                  <a:srgbClr val="000000"/>
                </a:solidFill>
                <a:latin typeface="Times New Roman" panose="02020603050405020304" pitchFamily="65" charset="-122"/>
                <a:ea typeface="华文细黑" panose="02010600040101010101" pitchFamily="65" charset="-122"/>
              </a:rPr>
              <a:t>的匀加速直线运动。</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2.基本规律</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(1)速度与时间关系式:</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gt</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(2)位移与时间关系式:</a:t>
            </a:r>
            <a:r>
              <a:rPr lang="zh-CN" altLang="en-US" sz="2410" i="1" kern="0" dirty="0">
                <a:solidFill>
                  <a:srgbClr val="000000"/>
                </a:solidFill>
                <a:latin typeface="Times New Roman" panose="02020603050405020304" pitchFamily="65" charset="-122"/>
                <a:ea typeface="华文细黑" panose="02010600040101010101" pitchFamily="65" charset="-122"/>
              </a:rPr>
              <a:t>h</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gt</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(3)速度与位移关系式:</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=2</a:t>
            </a:r>
            <a:r>
              <a:rPr lang="zh-CN" altLang="en-US" sz="2410" i="1" kern="0" dirty="0">
                <a:solidFill>
                  <a:srgbClr val="000000"/>
                </a:solidFill>
                <a:latin typeface="Times New Roman" panose="02020603050405020304" pitchFamily="65" charset="-122"/>
                <a:ea typeface="华文细黑" panose="02010600040101010101" pitchFamily="65" charset="-122"/>
              </a:rPr>
              <a:t>gh</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3683390" y="3610263"/>
          <a:ext cx="219075" cy="657225"/>
        </p:xfrm>
        <a:graphic>
          <a:graphicData uri="http://schemas.openxmlformats.org/presentationml/2006/ole">
            <mc:AlternateContent xmlns:mc="http://schemas.openxmlformats.org/markup-compatibility/2006">
              <mc:Choice xmlns:v="urn:schemas-microsoft-com:vml" Requires="v">
                <p:oleObj spid="_x0000_s6148" name="Equation" r:id="rId4" imgW="5791200" imgH="17373600" progId="">
                  <p:embed/>
                </p:oleObj>
              </mc:Choice>
              <mc:Fallback>
                <p:oleObj name="Equation" r:id="rId4" imgW="5791200" imgH="17373600" progId="">
                  <p:embed/>
                  <p:pic>
                    <p:nvPicPr>
                      <p:cNvPr id="0" name="图片 21504"/>
                      <p:cNvPicPr>
                        <a:picLocks noChangeAspect="1"/>
                      </p:cNvPicPr>
                      <p:nvPr/>
                    </p:nvPicPr>
                    <p:blipFill>
                      <a:blip r:embed="rId5"/>
                      <a:stretch>
                        <a:fillRect/>
                      </a:stretch>
                    </p:blipFill>
                    <p:spPr>
                      <a:xfrm>
                        <a:off x="3683390" y="3610263"/>
                        <a:ext cx="219075" cy="657225"/>
                      </a:xfrm>
                      <a:prstGeom prst="rect">
                        <a:avLst/>
                      </a:prstGeom>
                      <a:noFill/>
                      <a:ln w="9525">
                        <a:noFill/>
                      </a:ln>
                    </p:spPr>
                  </p:pic>
                </p:oleObj>
              </mc:Fallback>
            </mc:AlternateContent>
          </a:graphicData>
        </a:graphic>
      </p:graphicFrame>
      <p:pic>
        <p:nvPicPr>
          <p:cNvPr id="5" name="图片 4">
            <a:extLst>
              <a:ext uri="{FF2B5EF4-FFF2-40B4-BE49-F238E27FC236}">
                <a16:creationId xmlns:a16="http://schemas.microsoft.com/office/drawing/2014/main" id="{3E210897-7D7C-9BFF-02FC-B3EA07A22A43}"/>
              </a:ext>
            </a:extLst>
          </p:cNvPr>
          <p:cNvPicPr>
            <a:picLocks noChangeAspect="1"/>
          </p:cNvPicPr>
          <p:nvPr/>
        </p:nvPicPr>
        <p:blipFill>
          <a:blip r:embed="rId6">
            <a:duotone>
              <a:prstClr val="black"/>
              <a:schemeClr val="accent6">
                <a:tint val="45000"/>
                <a:satMod val="400000"/>
              </a:schemeClr>
            </a:duotone>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59791" y="1861441"/>
            <a:ext cx="2786921" cy="243413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36788" y="539949"/>
            <a:ext cx="11831400" cy="2250103"/>
          </a:xfrm>
          <a:prstGeom prst="rect">
            <a:avLst/>
          </a:prstGeom>
          <a:noFill/>
        </p:spPr>
        <p:txBody>
          <a:bodyPr wrap="square" lIns="0" tIns="0" rIns="0" bIns="0" rtlCol="0">
            <a:spAutoFit/>
          </a:bodyPr>
          <a:lstStyle/>
          <a:p>
            <a:pPr marL="0" indent="0" eaLnBrk="0" latinLnBrk="1" hangingPunct="0">
              <a:lnSpc>
                <a:spcPct val="150000"/>
              </a:lnSpc>
              <a:spcBef>
                <a:spcPts val="40"/>
              </a:spcBef>
              <a:buNone/>
            </a:pPr>
            <a:r>
              <a:rPr lang="zh-CN" altLang="en-US" sz="2410" b="1" kern="0" dirty="0">
                <a:solidFill>
                  <a:srgbClr val="000000"/>
                </a:solidFill>
                <a:latin typeface="微软雅黑" panose="020B0503020204020204" pitchFamily="34" charset="-122"/>
                <a:ea typeface="微软雅黑" panose="020B0503020204020204" pitchFamily="34" charset="-122"/>
              </a:rPr>
              <a:t>二、竖直上抛运动</a:t>
            </a:r>
            <a:endParaRPr lang="zh-CN" altLang="en-US" b="1" dirty="0">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1.运动特点:</a:t>
            </a:r>
            <a:r>
              <a:rPr lang="zh-CN" altLang="en-US" sz="2410" kern="0" dirty="0">
                <a:solidFill>
                  <a:srgbClr val="000000"/>
                </a:solidFill>
                <a:latin typeface="Times New Roman" panose="02020603050405020304" pitchFamily="65" charset="-122"/>
                <a:ea typeface="华文细黑" panose="02010600040101010101" pitchFamily="65" charset="-122"/>
              </a:rPr>
              <a:t>初速度方向竖直向上、加速度为</a:t>
            </a:r>
            <a:r>
              <a:rPr lang="zh-CN" altLang="en-US" sz="2410" i="1" kern="0" dirty="0">
                <a:solidFill>
                  <a:srgbClr val="000000"/>
                </a:solidFill>
                <a:latin typeface="Times New Roman" panose="02020603050405020304" pitchFamily="65" charset="-122"/>
                <a:ea typeface="华文细黑" panose="02010600040101010101" pitchFamily="65" charset="-122"/>
              </a:rPr>
              <a:t>g</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u="sng" kern="0" dirty="0">
                <a:solidFill>
                  <a:srgbClr val="000000"/>
                </a:solidFill>
                <a:latin typeface="Times New Roman" panose="02020603050405020304" pitchFamily="65" charset="-122"/>
                <a:ea typeface="华文细黑" panose="02010600040101010101" pitchFamily="65" charset="-122"/>
              </a:rPr>
              <a:t>上升阶段做匀减速直线运动，下降阶段</a:t>
            </a:r>
            <a:br>
              <a:rPr dirty="0"/>
            </a:br>
            <a:r>
              <a:rPr lang="zh-CN" altLang="en-US" sz="2410" u="sng" kern="0" dirty="0">
                <a:solidFill>
                  <a:srgbClr val="000000"/>
                </a:solidFill>
                <a:latin typeface="Times New Roman" panose="02020603050405020304" pitchFamily="65" charset="-122"/>
                <a:ea typeface="华文细黑" panose="02010600040101010101" pitchFamily="65" charset="-122"/>
              </a:rPr>
              <a:t>做自由落体运动</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2.对称性</a:t>
            </a:r>
            <a:endParaRPr lang="zh-CN" altLang="en-US" b="1" dirty="0"/>
          </a:p>
        </p:txBody>
      </p:sp>
      <p:pic>
        <p:nvPicPr>
          <p:cNvPr id="6" name="图片 3" descr="textimage11.jpeg"/>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2987750" y="1989529"/>
            <a:ext cx="7128792" cy="362403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2872453"/>
          </a:xfrm>
          <a:prstGeom prst="rect">
            <a:avLst/>
          </a:prstGeom>
          <a:noFill/>
        </p:spPr>
        <p:txBody>
          <a:bodyPr wrap="square" lIns="0" tIns="0" rIns="0" bIns="0" rtlCol="0">
            <a:spAutoFit/>
          </a:bodyPr>
          <a:lstStyle/>
          <a:p>
            <a:pPr eaLnBrk="0" latinLnBrk="1" hangingPunct="0">
              <a:lnSpc>
                <a:spcPct val="150000"/>
              </a:lnSpc>
              <a:spcBef>
                <a:spcPts val="4225"/>
              </a:spcBef>
            </a:pPr>
            <a:r>
              <a:rPr lang="en-US" altLang="zh-CN" sz="2410" b="1" kern="0" dirty="0">
                <a:solidFill>
                  <a:srgbClr val="000000"/>
                </a:solidFill>
                <a:latin typeface="Times New Roman" panose="02020603050405020304" pitchFamily="65" charset="-122"/>
                <a:ea typeface="华文细黑" panose="02010600040101010101" pitchFamily="65" charset="-122"/>
              </a:rPr>
              <a:t>3.</a:t>
            </a:r>
            <a:r>
              <a:rPr lang="zh-CN" altLang="en-US" sz="2410" b="1" kern="0" dirty="0">
                <a:solidFill>
                  <a:srgbClr val="000000"/>
                </a:solidFill>
                <a:latin typeface="Times New Roman" panose="02020603050405020304" pitchFamily="65" charset="-122"/>
                <a:ea typeface="华文细黑" panose="02010600040101010101" pitchFamily="65" charset="-122"/>
              </a:rPr>
              <a:t>多解性</a:t>
            </a:r>
            <a:endParaRPr lang="zh-CN" altLang="en-US" sz="2800" b="1" dirty="0"/>
          </a:p>
          <a:p>
            <a:pPr eaLnBrk="0" latinLnBrk="1" hangingPunct="0">
              <a:lnSpc>
                <a:spcPct val="120000"/>
              </a:lnSpc>
              <a:spcBef>
                <a:spcPts val="145"/>
              </a:spcBef>
            </a:pPr>
            <a:r>
              <a:rPr lang="en-US" altLang="zh-CN" sz="2410"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当物体经过抛出点上方某个位置</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最高点除外</a:t>
            </a:r>
            <a:r>
              <a:rPr lang="en-US" altLang="zh-CN"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时，可能处于上升阶段，也可能处于下</a:t>
            </a:r>
            <a:br>
              <a:rPr lang="zh-CN" altLang="en-US" sz="2800" dirty="0"/>
            </a:br>
            <a:r>
              <a:rPr lang="zh-CN" altLang="en-US" sz="2410" kern="0" dirty="0">
                <a:solidFill>
                  <a:srgbClr val="000000"/>
                </a:solidFill>
                <a:latin typeface="Times New Roman" panose="02020603050405020304" pitchFamily="65" charset="-122"/>
                <a:ea typeface="华文细黑" panose="02010600040101010101" pitchFamily="65" charset="-122"/>
              </a:rPr>
              <a:t>降阶段，从而造成多解。</a:t>
            </a:r>
            <a:endParaRPr lang="zh-CN" altLang="en-US" sz="2800"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(2)当只知道物体与抛出点的距离关系时，物体可能在抛出点上方，也可能在抛出点下</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方，从而造成多解。</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4.解题方法</a:t>
            </a:r>
            <a:endParaRPr lang="zh-CN" altLang="en-US" b="1" dirty="0"/>
          </a:p>
        </p:txBody>
      </p:sp>
      <p:graphicFrame>
        <p:nvGraphicFramePr>
          <p:cNvPr id="3" name="表格 2"/>
          <p:cNvGraphicFramePr>
            <a:graphicFrameLocks noGrp="1"/>
          </p:cNvGraphicFramePr>
          <p:nvPr>
            <p:extLst>
              <p:ext uri="{D42A27DB-BD31-4B8C-83A1-F6EECF244321}">
                <p14:modId xmlns:p14="http://schemas.microsoft.com/office/powerpoint/2010/main" val="2072509537"/>
              </p:ext>
            </p:extLst>
          </p:nvPr>
        </p:nvGraphicFramePr>
        <p:xfrm>
          <a:off x="450094" y="3162977"/>
          <a:ext cx="11268000" cy="2502536"/>
        </p:xfrm>
        <a:graphic>
          <a:graphicData uri="http://schemas.openxmlformats.org/drawingml/2006/table">
            <a:tbl>
              <a:tblPr/>
              <a:tblGrid>
                <a:gridCol w="1115500">
                  <a:extLst>
                    <a:ext uri="{9D8B030D-6E8A-4147-A177-3AD203B41FA5}">
                      <a16:colId xmlns:a16="http://schemas.microsoft.com/office/drawing/2014/main" val="20000"/>
                    </a:ext>
                  </a:extLst>
                </a:gridCol>
                <a:gridCol w="10152500">
                  <a:extLst>
                    <a:ext uri="{9D8B030D-6E8A-4147-A177-3AD203B41FA5}">
                      <a16:colId xmlns:a16="http://schemas.microsoft.com/office/drawing/2014/main" val="20001"/>
                    </a:ext>
                  </a:extLst>
                </a:gridCol>
              </a:tblGrid>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分段法</a:t>
                      </a: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上升阶段:</a:t>
                      </a:r>
                      <a:r>
                        <a:rPr lang="zh-CN" altLang="en-US" sz="2010" i="1" kern="0" dirty="0">
                          <a:solidFill>
                            <a:srgbClr val="000000"/>
                          </a:solidFill>
                          <a:latin typeface="Times New Roman" panose="02020603050405020304" pitchFamily="65" charset="-122"/>
                          <a:ea typeface="华文细黑" panose="02010600040101010101" pitchFamily="65" charset="-122"/>
                        </a:rPr>
                        <a:t>a=g</a:t>
                      </a:r>
                      <a:r>
                        <a:rPr lang="zh-CN" altLang="en-US" sz="2010" kern="0" dirty="0">
                          <a:solidFill>
                            <a:srgbClr val="000000"/>
                          </a:solidFill>
                          <a:latin typeface="Times New Roman" panose="02020603050405020304" pitchFamily="65" charset="-122"/>
                          <a:ea typeface="华文细黑" panose="02010600040101010101" pitchFamily="65" charset="-122"/>
                        </a:rPr>
                        <a:t>的匀减速直线运动；下降阶段:自由落体运动</a:t>
                      </a:r>
                    </a:p>
                  </a:txBody>
                  <a:tcPr marL="45720" marR="45720"/>
                </a:tc>
                <a:extLst>
                  <a:ext uri="{0D108BD9-81ED-4DB2-BD59-A6C34878D82A}">
                    <a16:rowId xmlns:a16="http://schemas.microsoft.com/office/drawing/2014/main" val="10000"/>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全程法</a:t>
                      </a:r>
                    </a:p>
                  </a:txBody>
                  <a:tcPr marL="45720" marR="45720" anchor="ctr">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初速度方向竖直向上，加速度为-g的匀变速直线运动，</a:t>
                      </a: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-gt</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h=v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t-</a:t>
                      </a:r>
                      <a:r>
                        <a:rPr lang="zh-CN" altLang="en-US" sz="2590" kern="0" spc="-1167" dirty="0">
                          <a:solidFill>
                            <a:srgbClr val="000000"/>
                          </a:solidFill>
                          <a:latin typeface="Times New Roman" panose="02020603050405020304" pitchFamily="65" charset="-122"/>
                          <a:ea typeface="华文细黑" panose="02010600040101010101" pitchFamily="65" charset="-122"/>
                        </a:rPr>
                        <a:t> </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gt</a:t>
                      </a:r>
                      <a:r>
                        <a:rPr lang="zh-CN" altLang="en-US" sz="1515" kern="0" baseline="59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(以竖直向上为正方向)</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若</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2010" kern="0" dirty="0">
                          <a:solidFill>
                            <a:srgbClr val="000000"/>
                          </a:solidFill>
                          <a:latin typeface="Times New Roman" panose="02020603050405020304" pitchFamily="65" charset="-122"/>
                          <a:ea typeface="华文细黑" panose="02010600040101010101" pitchFamily="65" charset="-122"/>
                        </a:rPr>
                        <a:t>&gt;0，物体上升；若</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v</a:t>
                      </a:r>
                      <a:r>
                        <a:rPr lang="zh-CN" altLang="en-US" sz="2010" kern="0" dirty="0">
                          <a:solidFill>
                            <a:srgbClr val="000000"/>
                          </a:solidFill>
                          <a:latin typeface="Times New Roman" panose="02020603050405020304" pitchFamily="65" charset="-122"/>
                          <a:ea typeface="华文细黑" panose="02010600040101010101" pitchFamily="65" charset="-122"/>
                        </a:rPr>
                        <a:t>&lt;0，物体下落</a:t>
                      </a:r>
                      <a:endParaRPr lang="en-US" altLang="zh-CN" sz="2010" kern="0" dirty="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若</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h</a:t>
                      </a:r>
                      <a:r>
                        <a:rPr lang="zh-CN" altLang="en-US" sz="2010" kern="0" dirty="0">
                          <a:solidFill>
                            <a:srgbClr val="000000"/>
                          </a:solidFill>
                          <a:latin typeface="Times New Roman" panose="02020603050405020304" pitchFamily="65" charset="-122"/>
                          <a:ea typeface="华文细黑" panose="02010600040101010101" pitchFamily="65" charset="-122"/>
                        </a:rPr>
                        <a:t>&gt;0，物体在抛出点上方；若</a:t>
                      </a:r>
                      <a:r>
                        <a:rPr lang="zh-CN" altLang="en-US" sz="2010" i="1" kern="0" dirty="0">
                          <a:solidFill>
                            <a:srgbClr val="000000"/>
                          </a:solidFill>
                          <a:latin typeface="Times New Roman" panose="02020603050405020304" pitchFamily="65" charset="-122"/>
                          <a:ea typeface="华文细黑" panose="02010600040101010101" pitchFamily="65" charset="-122"/>
                          <a:cs typeface="+mn-cs"/>
                        </a:rPr>
                        <a:t>h</a:t>
                      </a:r>
                      <a:r>
                        <a:rPr lang="zh-CN" altLang="en-US" sz="2010" kern="0" dirty="0">
                          <a:solidFill>
                            <a:srgbClr val="000000"/>
                          </a:solidFill>
                          <a:latin typeface="Times New Roman" panose="02020603050405020304" pitchFamily="65" charset="-122"/>
                          <a:ea typeface="华文细黑" panose="02010600040101010101" pitchFamily="65" charset="-122"/>
                        </a:rPr>
                        <a:t>&lt;0，物体在抛出点下方</a:t>
                      </a:r>
                    </a:p>
                  </a:txBody>
                  <a:tcPr marL="45720" marR="45720"/>
                </a:tc>
                <a:extLst>
                  <a:ext uri="{0D108BD9-81ED-4DB2-BD59-A6C34878D82A}">
                    <a16:rowId xmlns:a16="http://schemas.microsoft.com/office/drawing/2014/main" val="10001"/>
                  </a:ext>
                </a:extLst>
              </a:tr>
            </a:tbl>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70300240"/>
              </p:ext>
            </p:extLst>
          </p:nvPr>
        </p:nvGraphicFramePr>
        <p:xfrm>
          <a:off x="9324454" y="3780309"/>
          <a:ext cx="180975" cy="552450"/>
        </p:xfrm>
        <a:graphic>
          <a:graphicData uri="http://schemas.openxmlformats.org/presentationml/2006/ole">
            <mc:AlternateContent xmlns:mc="http://schemas.openxmlformats.org/markup-compatibility/2006">
              <mc:Choice xmlns:v="urn:schemas-microsoft-com:vml" Requires="v">
                <p:oleObj spid="_x0000_s7172" name="Equation" r:id="rId4" imgW="4876800" imgH="14630400" progId="">
                  <p:embed/>
                </p:oleObj>
              </mc:Choice>
              <mc:Fallback>
                <p:oleObj name="Equation" r:id="rId4" imgW="4876800" imgH="14630400" progId="">
                  <p:embed/>
                  <p:pic>
                    <p:nvPicPr>
                      <p:cNvPr id="0" name="图片 24576"/>
                      <p:cNvPicPr>
                        <a:picLocks noChangeAspect="1"/>
                      </p:cNvPicPr>
                      <p:nvPr/>
                    </p:nvPicPr>
                    <p:blipFill>
                      <a:blip r:embed="rId5"/>
                      <a:stretch>
                        <a:fillRect/>
                      </a:stretch>
                    </p:blipFill>
                    <p:spPr>
                      <a:xfrm>
                        <a:off x="9324454" y="3780309"/>
                        <a:ext cx="180975" cy="552450"/>
                      </a:xfrm>
                      <a:prstGeom prst="rect">
                        <a:avLst/>
                      </a:prstGeom>
                      <a:noFill/>
                      <a:ln w="9525">
                        <a:noFill/>
                      </a:ln>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95933"/>
            <a:ext cx="11831400" cy="509011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要点2　匀变速直线运动中的多过程问题</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1.多过程问题</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(1)单物体的多运动</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一个物体的运动包含几个阶段，各阶段的运动性质不同，满足不同的运动规律。</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(2)多物体的单一运动</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研究多物体在空间上重复同样的运动时，</a:t>
            </a:r>
            <a:r>
              <a:rPr lang="zh-CN" altLang="en-US" sz="2410" u="sng" kern="0" dirty="0">
                <a:solidFill>
                  <a:srgbClr val="000000"/>
                </a:solidFill>
                <a:latin typeface="Times New Roman" panose="02020603050405020304" pitchFamily="65" charset="-122"/>
                <a:ea typeface="华文细黑" panose="02010600040101010101" pitchFamily="65" charset="-122"/>
              </a:rPr>
              <a:t>可利用一个物体的运动取代多个物体的运动</a:t>
            </a:r>
            <a:r>
              <a:rPr lang="zh-CN" altLang="en-US" sz="2410" kern="0" dirty="0">
                <a:solidFill>
                  <a:srgbClr val="000000"/>
                </a:solidFill>
                <a:latin typeface="Times New Roman" panose="02020603050405020304" pitchFamily="65" charset="-122"/>
                <a:ea typeface="华文细黑" panose="02010600040101010101" pitchFamily="65" charset="-122"/>
              </a:rPr>
              <a:t>，</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照片中多个物体所处的位置可认为是一个物体在不同时刻所处的位置，如水龙头滴</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水、直升机定点空降、小球在斜面上每隔一定时间间隔连续释放等，均可把多物体问</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题转化为单物体问题求解。</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5462" y="395933"/>
            <a:ext cx="11831400" cy="161416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2.解题关键</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多过程运动在转折点的速度是联系相邻的两个运动过程的纽带，转折点速度的求解往</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往是解题的关键。</a:t>
            </a:r>
            <a:r>
              <a:rPr lang="zh-CN" altLang="en-US" dirty="0"/>
              <a:t> </a:t>
            </a:r>
          </a:p>
        </p:txBody>
      </p:sp>
      <p:pic>
        <p:nvPicPr>
          <p:cNvPr id="3" name="图片 3" descr="textimage12.jpeg"/>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3507581" y="1620069"/>
            <a:ext cx="6608961" cy="46805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63633" y="659379"/>
            <a:ext cx="2209075" cy="706084"/>
          </a:xfrm>
          <a:prstGeom prst="rect">
            <a:avLst/>
          </a:prstGeom>
          <a:noFill/>
        </p:spPr>
        <p:txBody>
          <a:bodyPr wrap="square" lIns="91239" tIns="45619" rIns="91239" bIns="45619" rtlCol="0">
            <a:spAutoFit/>
          </a:bodyPr>
          <a:lstStyle/>
          <a:p>
            <a:r>
              <a:rPr lang="zh-CN" altLang="en-US" sz="4000" b="1" dirty="0">
                <a:solidFill>
                  <a:srgbClr val="DE0000"/>
                </a:solidFill>
                <a:latin typeface="微软雅黑" panose="020B0503020204020204" pitchFamily="34" charset="-122"/>
                <a:ea typeface="微软雅黑" panose="020B0503020204020204" pitchFamily="34" charset="-122"/>
              </a:rPr>
              <a:t>目 录</a:t>
            </a:r>
          </a:p>
        </p:txBody>
      </p:sp>
      <p:sp>
        <p:nvSpPr>
          <p:cNvPr id="13" name="文本框 12"/>
          <p:cNvSpPr txBox="1"/>
          <p:nvPr/>
        </p:nvSpPr>
        <p:spPr>
          <a:xfrm>
            <a:off x="3819080" y="622336"/>
            <a:ext cx="6585476" cy="4247113"/>
          </a:xfrm>
          <a:prstGeom prst="rect">
            <a:avLst/>
          </a:prstGeom>
          <a:noFill/>
        </p:spPr>
        <p:txBody>
          <a:bodyPr wrap="square" lIns="91239" tIns="45619" rIns="91239" bIns="45619" rtlCol="0">
            <a:spAutoFit/>
          </a:bodyPr>
          <a:lstStyle/>
          <a:p>
            <a:pPr>
              <a:lnSpc>
                <a:spcPct val="150000"/>
              </a:lnSpc>
            </a:pPr>
            <a:r>
              <a:rPr lang="zh-CN" altLang="en-US" dirty="0">
                <a:latin typeface="微软雅黑" panose="020B0503020204020204" pitchFamily="34" charset="-122"/>
                <a:ea typeface="微软雅黑" panose="020B0503020204020204" pitchFamily="34" charset="-122"/>
                <a:hlinkClick r:id="rId2" action="ppaction://hlinksldjump"/>
              </a:rPr>
              <a:t>第</a:t>
            </a:r>
            <a:r>
              <a:rPr lang="en-US" altLang="zh-CN" dirty="0">
                <a:latin typeface="微软雅黑" panose="020B0503020204020204" pitchFamily="34" charset="-122"/>
                <a:ea typeface="微软雅黑" panose="020B0503020204020204" pitchFamily="34" charset="-122"/>
                <a:hlinkClick r:id="rId2" action="ppaction://hlinksldjump"/>
              </a:rPr>
              <a:t>1</a:t>
            </a:r>
            <a:r>
              <a:rPr lang="zh-CN" altLang="en-US" dirty="0">
                <a:latin typeface="微软雅黑" panose="020B0503020204020204" pitchFamily="34" charset="-122"/>
                <a:ea typeface="微软雅黑" panose="020B0503020204020204" pitchFamily="34" charset="-122"/>
                <a:hlinkClick r:id="rId2" action="ppaction://hlinksldjump"/>
              </a:rPr>
              <a:t>节  运动的描述</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楷体" panose="02010609060101010101" pitchFamily="49" charset="-122"/>
                <a:ea typeface="楷体" panose="02010609060101010101" pitchFamily="49" charset="-122"/>
                <a:hlinkClick r:id="rId3" action="ppaction://hlinksldjump"/>
              </a:rPr>
              <a:t>要点</a:t>
            </a:r>
            <a:r>
              <a:rPr lang="en-US" altLang="zh-CN" dirty="0">
                <a:latin typeface="楷体" panose="02010609060101010101" pitchFamily="49" charset="-122"/>
                <a:ea typeface="楷体" panose="02010609060101010101" pitchFamily="49" charset="-122"/>
                <a:hlinkClick r:id="rId3" action="ppaction://hlinksldjump"/>
              </a:rPr>
              <a:t>1 </a:t>
            </a:r>
            <a:r>
              <a:rPr lang="zh-CN" altLang="en-US" dirty="0">
                <a:latin typeface="楷体" panose="02010609060101010101" pitchFamily="49" charset="-122"/>
                <a:ea typeface="楷体" panose="02010609060101010101" pitchFamily="49" charset="-122"/>
                <a:hlinkClick r:id="rId3" action="ppaction://hlinksldjump"/>
              </a:rPr>
              <a:t>质点、参考系和位移</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4" action="ppaction://hlinksldjump"/>
              </a:rPr>
              <a:t>要点</a:t>
            </a:r>
            <a:r>
              <a:rPr lang="en-US" altLang="zh-CN" dirty="0">
                <a:latin typeface="楷体" panose="02010609060101010101" pitchFamily="49" charset="-122"/>
                <a:ea typeface="楷体" panose="02010609060101010101" pitchFamily="49" charset="-122"/>
                <a:hlinkClick r:id="rId4" action="ppaction://hlinksldjump"/>
              </a:rPr>
              <a:t>2 </a:t>
            </a:r>
            <a:r>
              <a:rPr lang="zh-CN" altLang="en-US" dirty="0">
                <a:latin typeface="楷体" panose="02010609060101010101" pitchFamily="49" charset="-122"/>
                <a:ea typeface="楷体" panose="02010609060101010101" pitchFamily="49" charset="-122"/>
                <a:hlinkClick r:id="rId4" action="ppaction://hlinksldjump"/>
              </a:rPr>
              <a:t>平均速度和瞬时速度</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5" action="ppaction://hlinksldjump"/>
              </a:rPr>
              <a:t>要点</a:t>
            </a:r>
            <a:r>
              <a:rPr lang="en-US" altLang="zh-CN" dirty="0">
                <a:latin typeface="楷体" panose="02010609060101010101" pitchFamily="49" charset="-122"/>
                <a:ea typeface="楷体" panose="02010609060101010101" pitchFamily="49" charset="-122"/>
                <a:hlinkClick r:id="rId5" action="ppaction://hlinksldjump"/>
              </a:rPr>
              <a:t>3 </a:t>
            </a:r>
            <a:r>
              <a:rPr lang="zh-CN" altLang="en-US" dirty="0">
                <a:latin typeface="楷体" panose="02010609060101010101" pitchFamily="49" charset="-122"/>
                <a:ea typeface="楷体" panose="02010609060101010101" pitchFamily="49" charset="-122"/>
                <a:hlinkClick r:id="rId5" action="ppaction://hlinksldjump"/>
              </a:rPr>
              <a:t>加速度</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微软雅黑" panose="020B0503020204020204" pitchFamily="34" charset="-122"/>
                <a:ea typeface="微软雅黑" panose="020B0503020204020204" pitchFamily="34" charset="-122"/>
                <a:hlinkClick r:id="rId6" action="ppaction://hlinksldjump"/>
              </a:rPr>
              <a:t>第</a:t>
            </a:r>
            <a:r>
              <a:rPr lang="en-US" altLang="zh-CN" dirty="0">
                <a:latin typeface="微软雅黑" panose="020B0503020204020204" pitchFamily="34" charset="-122"/>
                <a:ea typeface="微软雅黑" panose="020B0503020204020204" pitchFamily="34" charset="-122"/>
                <a:hlinkClick r:id="rId6" action="ppaction://hlinksldjump"/>
              </a:rPr>
              <a:t>2</a:t>
            </a:r>
            <a:r>
              <a:rPr lang="zh-CN" altLang="en-US" dirty="0">
                <a:latin typeface="微软雅黑" panose="020B0503020204020204" pitchFamily="34" charset="-122"/>
                <a:ea typeface="微软雅黑" panose="020B0503020204020204" pitchFamily="34" charset="-122"/>
                <a:hlinkClick r:id="rId6" action="ppaction://hlinksldjump"/>
              </a:rPr>
              <a:t>节  匀变速直线运动规律及其应用</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楷体" panose="02010609060101010101" pitchFamily="49" charset="-122"/>
                <a:ea typeface="楷体" panose="02010609060101010101" pitchFamily="49" charset="-122"/>
                <a:hlinkClick r:id="rId7" action="ppaction://hlinksldjump"/>
              </a:rPr>
              <a:t>要点</a:t>
            </a:r>
            <a:r>
              <a:rPr lang="en-US" altLang="zh-CN" dirty="0">
                <a:latin typeface="楷体" panose="02010609060101010101" pitchFamily="49" charset="-122"/>
                <a:ea typeface="楷体" panose="02010609060101010101" pitchFamily="49" charset="-122"/>
                <a:hlinkClick r:id="rId7" action="ppaction://hlinksldjump"/>
              </a:rPr>
              <a:t>1 </a:t>
            </a:r>
            <a:r>
              <a:rPr lang="zh-CN" altLang="en-US" dirty="0">
                <a:latin typeface="楷体" panose="02010609060101010101" pitchFamily="49" charset="-122"/>
                <a:ea typeface="楷体" panose="02010609060101010101" pitchFamily="49" charset="-122"/>
                <a:hlinkClick r:id="rId7" action="ppaction://hlinksldjump"/>
              </a:rPr>
              <a:t>匀变速直线运动的基本规律及其应用</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8" action="ppaction://hlinksldjump"/>
              </a:rPr>
              <a:t>要点</a:t>
            </a:r>
            <a:r>
              <a:rPr lang="en-US" altLang="zh-CN" dirty="0">
                <a:latin typeface="楷体" panose="02010609060101010101" pitchFamily="49" charset="-122"/>
                <a:ea typeface="楷体" panose="02010609060101010101" pitchFamily="49" charset="-122"/>
                <a:hlinkClick r:id="rId8" action="ppaction://hlinksldjump"/>
              </a:rPr>
              <a:t>2 </a:t>
            </a:r>
            <a:r>
              <a:rPr lang="zh-CN" altLang="en-US" dirty="0">
                <a:latin typeface="楷体" panose="02010609060101010101" pitchFamily="49" charset="-122"/>
                <a:ea typeface="楷体" panose="02010609060101010101" pitchFamily="49" charset="-122"/>
                <a:hlinkClick r:id="rId8" action="ppaction://hlinksldjump"/>
              </a:rPr>
              <a:t>匀变速直线运动的推论及应用</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微软雅黑" panose="020B0503020204020204" pitchFamily="34" charset="-122"/>
                <a:ea typeface="微软雅黑" panose="020B0503020204020204" pitchFamily="34" charset="-122"/>
                <a:hlinkClick r:id="rId9" action="ppaction://hlinksldjump"/>
              </a:rPr>
              <a:t>第</a:t>
            </a:r>
            <a:r>
              <a:rPr lang="en-US" altLang="zh-CN" dirty="0">
                <a:latin typeface="微软雅黑" panose="020B0503020204020204" pitchFamily="34" charset="-122"/>
                <a:ea typeface="微软雅黑" panose="020B0503020204020204" pitchFamily="34" charset="-122"/>
                <a:hlinkClick r:id="rId9" action="ppaction://hlinksldjump"/>
              </a:rPr>
              <a:t>3</a:t>
            </a:r>
            <a:r>
              <a:rPr lang="zh-CN" altLang="en-US" dirty="0">
                <a:latin typeface="微软雅黑" panose="020B0503020204020204" pitchFamily="34" charset="-122"/>
                <a:ea typeface="微软雅黑" panose="020B0503020204020204" pitchFamily="34" charset="-122"/>
                <a:hlinkClick r:id="rId9" action="ppaction://hlinksldjump"/>
              </a:rPr>
              <a:t>节  自由落体运动和竖直上抛运动　多过程问题</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楷体" panose="02010609060101010101" pitchFamily="49" charset="-122"/>
                <a:ea typeface="楷体" panose="02010609060101010101" pitchFamily="49" charset="-122"/>
                <a:hlinkClick r:id="rId10" action="ppaction://hlinksldjump"/>
              </a:rPr>
              <a:t>要点</a:t>
            </a:r>
            <a:r>
              <a:rPr lang="en-US" altLang="zh-CN" dirty="0">
                <a:latin typeface="楷体" panose="02010609060101010101" pitchFamily="49" charset="-122"/>
                <a:ea typeface="楷体" panose="02010609060101010101" pitchFamily="49" charset="-122"/>
                <a:hlinkClick r:id="rId10" action="ppaction://hlinksldjump"/>
              </a:rPr>
              <a:t>1 </a:t>
            </a:r>
            <a:r>
              <a:rPr lang="zh-CN" altLang="en-US" dirty="0">
                <a:latin typeface="楷体" panose="02010609060101010101" pitchFamily="49" charset="-122"/>
                <a:ea typeface="楷体" panose="02010609060101010101" pitchFamily="49" charset="-122"/>
                <a:hlinkClick r:id="rId10" action="ppaction://hlinksldjump"/>
              </a:rPr>
              <a:t>自由落体运动和竖直上抛运动</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a:latin typeface="楷体" panose="02010609060101010101" pitchFamily="49" charset="-122"/>
                <a:ea typeface="楷体" panose="02010609060101010101" pitchFamily="49" charset="-122"/>
                <a:hlinkClick r:id="rId11" action="ppaction://hlinksldjump"/>
              </a:rPr>
              <a:t>要点</a:t>
            </a:r>
            <a:r>
              <a:rPr lang="en-US" altLang="zh-CN" dirty="0">
                <a:latin typeface="楷体" panose="02010609060101010101" pitchFamily="49" charset="-122"/>
                <a:ea typeface="楷体" panose="02010609060101010101" pitchFamily="49" charset="-122"/>
                <a:hlinkClick r:id="rId11" action="ppaction://hlinksldjump"/>
              </a:rPr>
              <a:t>2 </a:t>
            </a:r>
            <a:r>
              <a:rPr lang="zh-CN" altLang="en-US" dirty="0">
                <a:latin typeface="楷体" panose="02010609060101010101" pitchFamily="49" charset="-122"/>
                <a:ea typeface="楷体" panose="02010609060101010101" pitchFamily="49" charset="-122"/>
                <a:hlinkClick r:id="rId11" action="ppaction://hlinksldjump"/>
              </a:rPr>
              <a:t>匀变速直线运动中的多过程问题</a:t>
            </a:r>
            <a:endParaRPr lang="en-US" altLang="zh-CN"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2" cstate="print"/>
          <a:stretch>
            <a:fillRect/>
          </a:stretch>
        </p:blipFill>
        <p:spPr>
          <a:xfrm>
            <a:off x="3637744" y="821379"/>
            <a:ext cx="170796" cy="167112"/>
          </a:xfrm>
          <a:prstGeom prst="rect">
            <a:avLst/>
          </a:prstGeom>
        </p:spPr>
      </p:pic>
      <p:cxnSp>
        <p:nvCxnSpPr>
          <p:cNvPr id="23" name="直接连接符 22"/>
          <p:cNvCxnSpPr/>
          <p:nvPr/>
        </p:nvCxnSpPr>
        <p:spPr>
          <a:xfrm rot="16200000" flipH="1">
            <a:off x="532221" y="3434918"/>
            <a:ext cx="5359877" cy="40111"/>
          </a:xfrm>
          <a:prstGeom prst="line">
            <a:avLst/>
          </a:prstGeom>
          <a:ln w="9525">
            <a:solidFill>
              <a:srgbClr val="DE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12" cstate="print"/>
          <a:stretch>
            <a:fillRect/>
          </a:stretch>
        </p:blipFill>
        <p:spPr>
          <a:xfrm>
            <a:off x="3655202" y="2456241"/>
            <a:ext cx="170796" cy="167112"/>
          </a:xfrm>
          <a:prstGeom prst="rect">
            <a:avLst/>
          </a:prstGeom>
        </p:spPr>
      </p:pic>
      <p:pic>
        <p:nvPicPr>
          <p:cNvPr id="16" name="图片 15"/>
          <p:cNvPicPr>
            <a:picLocks noChangeAspect="1"/>
          </p:cNvPicPr>
          <p:nvPr/>
        </p:nvPicPr>
        <p:blipFill>
          <a:blip r:embed="rId12" cstate="print"/>
          <a:stretch>
            <a:fillRect/>
          </a:stretch>
        </p:blipFill>
        <p:spPr>
          <a:xfrm>
            <a:off x="3655202" y="3679734"/>
            <a:ext cx="170796" cy="167112"/>
          </a:xfrm>
          <a:prstGeom prst="rect">
            <a:avLst/>
          </a:prstGeom>
        </p:spPr>
      </p:pic>
      <p:grpSp>
        <p:nvGrpSpPr>
          <p:cNvPr id="32" name="组合 31"/>
          <p:cNvGrpSpPr/>
          <p:nvPr/>
        </p:nvGrpSpPr>
        <p:grpSpPr>
          <a:xfrm>
            <a:off x="3576793" y="4839453"/>
            <a:ext cx="6761844" cy="369332"/>
            <a:chOff x="3576793" y="3614205"/>
            <a:chExt cx="6761844" cy="369332"/>
          </a:xfrm>
        </p:grpSpPr>
        <p:sp>
          <p:nvSpPr>
            <p:cNvPr id="33" name="矩形: 圆角 3"/>
            <p:cNvSpPr/>
            <p:nvPr/>
          </p:nvSpPr>
          <p:spPr>
            <a:xfrm>
              <a:off x="3627513" y="3650664"/>
              <a:ext cx="900000"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34" name="组合 37"/>
            <p:cNvGrpSpPr/>
            <p:nvPr/>
          </p:nvGrpSpPr>
          <p:grpSpPr>
            <a:xfrm>
              <a:off x="3576793" y="3614205"/>
              <a:ext cx="6761844" cy="369332"/>
              <a:chOff x="3576793" y="3614205"/>
              <a:chExt cx="6761844" cy="369332"/>
            </a:xfrm>
          </p:grpSpPr>
          <p:sp>
            <p:nvSpPr>
              <p:cNvPr id="35" name="文本框 4"/>
              <p:cNvSpPr txBox="1"/>
              <p:nvPr/>
            </p:nvSpPr>
            <p:spPr>
              <a:xfrm>
                <a:off x="3576793" y="3614205"/>
                <a:ext cx="1139149"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小专题</a:t>
                </a:r>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p>
            </p:txBody>
          </p:sp>
          <p:sp>
            <p:nvSpPr>
              <p:cNvPr id="36" name="文本框 4"/>
              <p:cNvSpPr txBox="1"/>
              <p:nvPr/>
            </p:nvSpPr>
            <p:spPr>
              <a:xfrm>
                <a:off x="4590976" y="3614205"/>
                <a:ext cx="5747661"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hlinkClick r:id="rId13" action="ppaction://hlinksldjump"/>
                  </a:rPr>
                  <a:t>运动学图像</a:t>
                </a:r>
                <a:endParaRPr lang="zh-CN" altLang="en-US" dirty="0"/>
              </a:p>
            </p:txBody>
          </p:sp>
        </p:grpSp>
      </p:grpSp>
      <p:grpSp>
        <p:nvGrpSpPr>
          <p:cNvPr id="37" name="组合 36"/>
          <p:cNvGrpSpPr/>
          <p:nvPr/>
        </p:nvGrpSpPr>
        <p:grpSpPr>
          <a:xfrm>
            <a:off x="3576793" y="5328850"/>
            <a:ext cx="6761844" cy="369332"/>
            <a:chOff x="3576793" y="3614205"/>
            <a:chExt cx="6761844" cy="369332"/>
          </a:xfrm>
        </p:grpSpPr>
        <p:sp>
          <p:nvSpPr>
            <p:cNvPr id="38" name="矩形: 圆角 3"/>
            <p:cNvSpPr/>
            <p:nvPr/>
          </p:nvSpPr>
          <p:spPr>
            <a:xfrm>
              <a:off x="3627513" y="3650664"/>
              <a:ext cx="900000"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39" name="组合 37"/>
            <p:cNvGrpSpPr/>
            <p:nvPr/>
          </p:nvGrpSpPr>
          <p:grpSpPr>
            <a:xfrm>
              <a:off x="3576793" y="3614205"/>
              <a:ext cx="6761844" cy="369332"/>
              <a:chOff x="3576793" y="3614205"/>
              <a:chExt cx="6761844" cy="369332"/>
            </a:xfrm>
          </p:grpSpPr>
          <p:sp>
            <p:nvSpPr>
              <p:cNvPr id="40" name="文本框 4"/>
              <p:cNvSpPr txBox="1"/>
              <p:nvPr/>
            </p:nvSpPr>
            <p:spPr>
              <a:xfrm>
                <a:off x="3576793" y="3614205"/>
                <a:ext cx="1139149"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小专题</a:t>
                </a:r>
                <a:r>
                  <a:rPr lang="en-US" altLang="zh-CN" dirty="0">
                    <a:solidFill>
                      <a:schemeClr val="bg1"/>
                    </a:solidFill>
                    <a:latin typeface="微软雅黑" panose="020B0503020204020204" pitchFamily="34" charset="-122"/>
                    <a:ea typeface="微软雅黑" panose="020B0503020204020204" pitchFamily="34" charset="-122"/>
                  </a:rPr>
                  <a:t>2</a:t>
                </a:r>
                <a:endParaRPr lang="zh-CN" altLang="en-US" dirty="0"/>
              </a:p>
            </p:txBody>
          </p:sp>
          <p:sp>
            <p:nvSpPr>
              <p:cNvPr id="41" name="文本框 4"/>
              <p:cNvSpPr txBox="1"/>
              <p:nvPr/>
            </p:nvSpPr>
            <p:spPr>
              <a:xfrm>
                <a:off x="4590976" y="3614205"/>
                <a:ext cx="5747661"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hlinkClick r:id="rId14" action="ppaction://hlinksldjump"/>
                  </a:rPr>
                  <a:t>追及相遇问题</a:t>
                </a:r>
                <a:endParaRPr lang="zh-CN" altLang="en-US" dirty="0"/>
              </a:p>
            </p:txBody>
          </p:sp>
        </p:grpSp>
      </p:grpSp>
      <p:sp>
        <p:nvSpPr>
          <p:cNvPr id="42" name="文本框 17"/>
          <p:cNvSpPr txBox="1"/>
          <p:nvPr/>
        </p:nvSpPr>
        <p:spPr>
          <a:xfrm>
            <a:off x="3641796" y="5742389"/>
            <a:ext cx="7770890" cy="463962"/>
          </a:xfrm>
          <a:prstGeom prst="rect">
            <a:avLst/>
          </a:prstGeom>
          <a:noFill/>
        </p:spPr>
        <p:txBody>
          <a:bodyPr wrap="square" lIns="91239" tIns="45619" rIns="91239" bIns="45619" rtlCol="0">
            <a:spAutoFit/>
          </a:bodyPr>
          <a:lstStyle/>
          <a:p>
            <a:pPr>
              <a:lnSpc>
                <a:spcPct val="150000"/>
              </a:lnSpc>
            </a:pPr>
            <a:r>
              <a:rPr lang="zh-CN" altLang="en-US" dirty="0">
                <a:latin typeface="微软雅黑" panose="020B0503020204020204" pitchFamily="34" charset="-122"/>
                <a:ea typeface="微软雅黑" panose="020B0503020204020204" pitchFamily="34" charset="-122"/>
                <a:hlinkClick r:id="rId15" action="ppaction://hlinksldjump"/>
              </a:rPr>
              <a:t>实验</a:t>
            </a:r>
            <a:r>
              <a:rPr lang="en-US" altLang="zh-CN" dirty="0">
                <a:latin typeface="微软雅黑" panose="020B0503020204020204" pitchFamily="34" charset="-122"/>
                <a:ea typeface="微软雅黑" panose="020B0503020204020204" pitchFamily="34" charset="-122"/>
                <a:hlinkClick r:id="rId15" action="ppaction://hlinksldjump"/>
              </a:rPr>
              <a:t>1  </a:t>
            </a:r>
            <a:r>
              <a:rPr lang="zh-CN" altLang="en-US" dirty="0">
                <a:latin typeface="微软雅黑" panose="020B0503020204020204" pitchFamily="34" charset="-122"/>
                <a:ea typeface="微软雅黑" panose="020B0503020204020204" pitchFamily="34" charset="-122"/>
                <a:hlinkClick r:id="rId15" action="ppaction://hlinksldjump"/>
              </a:rPr>
              <a:t>研究匀变速直线运动</a:t>
            </a:r>
            <a:endParaRPr lang="zh-CN" altLang="en-US" dirty="0">
              <a:latin typeface="微软雅黑" panose="020B0503020204020204" pitchFamily="34" charset="-122"/>
              <a:ea typeface="微软雅黑" panose="020B0503020204020204" pitchFamily="34" charset="-122"/>
            </a:endParaRPr>
          </a:p>
        </p:txBody>
      </p:sp>
      <p:pic>
        <p:nvPicPr>
          <p:cNvPr id="43" name="图片 42"/>
          <p:cNvPicPr>
            <a:picLocks noChangeAspect="1"/>
          </p:cNvPicPr>
          <p:nvPr/>
        </p:nvPicPr>
        <p:blipFill>
          <a:blip r:embed="rId12" cstate="print"/>
          <a:stretch>
            <a:fillRect/>
          </a:stretch>
        </p:blipFill>
        <p:spPr>
          <a:xfrm>
            <a:off x="3507941" y="5946741"/>
            <a:ext cx="170796" cy="1671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441135"/>
            <a:ext cx="3004582" cy="85958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小专题</a:t>
            </a:r>
            <a:r>
              <a:rPr lang="en-US" altLang="zh-CN" sz="5000" b="1" dirty="0">
                <a:solidFill>
                  <a:schemeClr val="bg1"/>
                </a:solidFill>
                <a:latin typeface="微软雅黑" panose="020B0503020204020204" pitchFamily="34" charset="-122"/>
                <a:ea typeface="微软雅黑" panose="020B0503020204020204" pitchFamily="34" charset="-122"/>
              </a:rPr>
              <a:t>1</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441135"/>
            <a:ext cx="6599869" cy="861570"/>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运动学图像</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07586" y="161594"/>
            <a:ext cx="11831400" cy="51405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题型1　运动学图像    </a:t>
            </a:r>
            <a:r>
              <a:rPr lang="zh-CN" altLang="en-US" sz="2410" b="1" kern="0" dirty="0">
                <a:solidFill>
                  <a:srgbClr val="000000"/>
                </a:solidFill>
                <a:latin typeface="Times New Roman" panose="02020603050405020304" pitchFamily="65" charset="-122"/>
                <a:ea typeface="华文细黑" panose="02010600040101010101" pitchFamily="65" charset="-122"/>
              </a:rPr>
              <a:t>1.两类常规的运动学图像</a:t>
            </a:r>
            <a:endParaRPr lang="zh-CN" altLang="en-US" b="1" dirty="0"/>
          </a:p>
        </p:txBody>
      </p:sp>
      <p:graphicFrame>
        <p:nvGraphicFramePr>
          <p:cNvPr id="3" name="表格 2"/>
          <p:cNvGraphicFramePr>
            <a:graphicFrameLocks noGrp="1"/>
          </p:cNvGraphicFramePr>
          <p:nvPr>
            <p:extLst>
              <p:ext uri="{D42A27DB-BD31-4B8C-83A1-F6EECF244321}">
                <p14:modId xmlns:p14="http://schemas.microsoft.com/office/powerpoint/2010/main" val="1548195626"/>
              </p:ext>
            </p:extLst>
          </p:nvPr>
        </p:nvGraphicFramePr>
        <p:xfrm>
          <a:off x="401944" y="741381"/>
          <a:ext cx="11268000" cy="3057148"/>
        </p:xfrm>
        <a:graphic>
          <a:graphicData uri="http://schemas.openxmlformats.org/drawingml/2006/table">
            <a:tbl>
              <a:tblPr/>
              <a:tblGrid>
                <a:gridCol w="1793718">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4937778">
                  <a:extLst>
                    <a:ext uri="{9D8B030D-6E8A-4147-A177-3AD203B41FA5}">
                      <a16:colId xmlns:a16="http://schemas.microsoft.com/office/drawing/2014/main" val="20002"/>
                    </a:ext>
                  </a:extLst>
                </a:gridCol>
              </a:tblGrid>
              <a:tr h="301543">
                <a:tc>
                  <a:txBody>
                    <a:bodyPr/>
                    <a:lstStyle/>
                    <a:p>
                      <a:pPr algn="ctr" eaLnBrk="0" latinLnBrk="1" hangingPunct="0">
                        <a:lnSpc>
                          <a:spcPct val="11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 </a:t>
                      </a:r>
                    </a:p>
                  </a:txBody>
                  <a:tcPr marL="45720" marR="45720">
                    <a:solidFill>
                      <a:schemeClr val="accent2">
                        <a:lumMod val="20000"/>
                        <a:lumOff val="80000"/>
                      </a:schemeClr>
                    </a:solidFill>
                  </a:tcPr>
                </a:tc>
                <a:tc>
                  <a:txBody>
                    <a:bodyPr/>
                    <a:lstStyle/>
                    <a:p>
                      <a:pPr algn="ctr" eaLnBrk="0" latinLnBrk="1" hangingPunct="0">
                        <a:lnSpc>
                          <a:spcPct val="11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x-t</a:t>
                      </a:r>
                      <a:r>
                        <a:rPr lang="zh-CN" altLang="en-US" sz="2010" kern="0" dirty="0">
                          <a:solidFill>
                            <a:srgbClr val="000000"/>
                          </a:solidFill>
                          <a:latin typeface="Times New Roman" panose="02020603050405020304" pitchFamily="65" charset="-122"/>
                          <a:ea typeface="华文细黑" panose="02010600040101010101" pitchFamily="65" charset="-122"/>
                        </a:rPr>
                        <a:t>图像</a:t>
                      </a:r>
                    </a:p>
                  </a:txBody>
                  <a:tcPr marL="45720" marR="45720">
                    <a:solidFill>
                      <a:schemeClr val="accent2">
                        <a:lumMod val="20000"/>
                        <a:lumOff val="80000"/>
                      </a:schemeClr>
                    </a:solidFill>
                  </a:tcPr>
                </a:tc>
                <a:tc>
                  <a:txBody>
                    <a:bodyPr/>
                    <a:lstStyle/>
                    <a:p>
                      <a:pPr algn="ctr" eaLnBrk="0" latinLnBrk="1" hangingPunct="0">
                        <a:lnSpc>
                          <a:spcPct val="11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v-t</a:t>
                      </a:r>
                      <a:r>
                        <a:rPr lang="zh-CN" altLang="en-US" sz="2010" kern="0" dirty="0">
                          <a:solidFill>
                            <a:srgbClr val="000000"/>
                          </a:solidFill>
                          <a:latin typeface="Times New Roman" panose="02020603050405020304" pitchFamily="65" charset="-122"/>
                          <a:ea typeface="华文细黑" panose="02010600040101010101" pitchFamily="65" charset="-122"/>
                        </a:rPr>
                        <a:t>图像</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1668670">
                <a:tc>
                  <a:txBody>
                    <a:bodyPr/>
                    <a:lstStyle/>
                    <a:p>
                      <a:pPr algn="ctr" eaLnBrk="0" latinLnBrk="1" hangingPunct="0">
                        <a:lnSpc>
                          <a:spcPct val="11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图例</a:t>
                      </a:r>
                    </a:p>
                  </a:txBody>
                  <a:tcPr marL="45720" marR="45720"/>
                </a:tc>
                <a:tc>
                  <a:txBody>
                    <a:bodyPr/>
                    <a:lstStyle/>
                    <a:p>
                      <a:pPr algn="ctr" eaLnBrk="0" latinLnBrk="1" hangingPunct="0">
                        <a:lnSpc>
                          <a:spcPct val="110000"/>
                        </a:lnSpc>
                        <a:spcBef>
                          <a:spcPts val="0"/>
                        </a:spcBef>
                      </a:pPr>
                      <a:r>
                        <a:rPr lang="zh-CN" altLang="en-US" sz="7250" kern="0" spc="20051"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algn="ctr" eaLnBrk="0" latinLnBrk="1" hangingPunct="0">
                        <a:lnSpc>
                          <a:spcPct val="110000"/>
                        </a:lnSpc>
                        <a:spcBef>
                          <a:spcPts val="0"/>
                        </a:spcBef>
                      </a:pPr>
                      <a:r>
                        <a:rPr lang="zh-CN" altLang="en-US" sz="6515" kern="0" spc="21925" dirty="0">
                          <a:solidFill>
                            <a:srgbClr val="000000"/>
                          </a:solidFill>
                          <a:latin typeface="Times New Roman" panose="02020603050405020304" pitchFamily="65" charset="-122"/>
                          <a:ea typeface="华文细黑" panose="02010600040101010101" pitchFamily="65" charset="-122"/>
                        </a:rPr>
                        <a:t> </a:t>
                      </a:r>
                    </a:p>
                  </a:txBody>
                  <a:tcPr marL="45720" marR="45720"/>
                </a:tc>
                <a:extLst>
                  <a:ext uri="{0D108BD9-81ED-4DB2-BD59-A6C34878D82A}">
                    <a16:rowId xmlns:a16="http://schemas.microsoft.com/office/drawing/2014/main" val="10001"/>
                  </a:ext>
                </a:extLst>
              </a:tr>
              <a:tr h="571231">
                <a:tc>
                  <a:txBody>
                    <a:bodyPr/>
                    <a:lstStyle/>
                    <a:p>
                      <a:pPr algn="ctr" eaLnBrk="0" latinLnBrk="1" hangingPunct="0">
                        <a:lnSpc>
                          <a:spcPct val="11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纵截距</a:t>
                      </a:r>
                    </a:p>
                  </a:txBody>
                  <a:tcPr marL="45720" marR="45720"/>
                </a:tc>
                <a:tc>
                  <a:txBody>
                    <a:bodyPr/>
                    <a:lstStyle/>
                    <a:p>
                      <a:pPr algn="ctr" eaLnBrk="0" latinLnBrk="1" hangingPunct="0">
                        <a:lnSpc>
                          <a:spcPct val="11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t</a:t>
                      </a:r>
                      <a:r>
                        <a:rPr lang="zh-CN" altLang="en-US" sz="2010" kern="0" dirty="0">
                          <a:solidFill>
                            <a:srgbClr val="000000"/>
                          </a:solidFill>
                          <a:latin typeface="Times New Roman" panose="02020603050405020304" pitchFamily="65" charset="-122"/>
                          <a:ea typeface="华文细黑" panose="02010600040101010101" pitchFamily="65" charset="-122"/>
                        </a:rPr>
                        <a:t>=0时刻质点的位置</a:t>
                      </a:r>
                    </a:p>
                  </a:txBody>
                  <a:tcPr marL="45720" marR="45720"/>
                </a:tc>
                <a:tc>
                  <a:txBody>
                    <a:bodyPr/>
                    <a:lstStyle/>
                    <a:p>
                      <a:pPr algn="ctr" eaLnBrk="0" latinLnBrk="1" hangingPunct="0">
                        <a:lnSpc>
                          <a:spcPct val="11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t</a:t>
                      </a:r>
                      <a:r>
                        <a:rPr lang="zh-CN" altLang="en-US" sz="2010" kern="0" dirty="0">
                          <a:solidFill>
                            <a:srgbClr val="000000"/>
                          </a:solidFill>
                          <a:latin typeface="Times New Roman" panose="02020603050405020304" pitchFamily="65" charset="-122"/>
                          <a:ea typeface="华文细黑" panose="02010600040101010101" pitchFamily="65" charset="-122"/>
                        </a:rPr>
                        <a:t>=0时刻质点的速度</a:t>
                      </a:r>
                    </a:p>
                  </a:txBody>
                  <a:tcPr marL="45720" marR="45720"/>
                </a:tc>
                <a:extLst>
                  <a:ext uri="{0D108BD9-81ED-4DB2-BD59-A6C34878D82A}">
                    <a16:rowId xmlns:a16="http://schemas.microsoft.com/office/drawing/2014/main" val="10002"/>
                  </a:ext>
                </a:extLst>
              </a:tr>
              <a:tr h="413196">
                <a:tc>
                  <a:txBody>
                    <a:bodyPr/>
                    <a:lstStyle/>
                    <a:p>
                      <a:pPr algn="ctr" eaLnBrk="0" latinLnBrk="1" hangingPunct="0">
                        <a:lnSpc>
                          <a:spcPct val="11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斜率</a:t>
                      </a:r>
                    </a:p>
                  </a:txBody>
                  <a:tcPr marL="45720" marR="45720"/>
                </a:tc>
                <a:tc>
                  <a:txBody>
                    <a:bodyPr/>
                    <a:lstStyle/>
                    <a:p>
                      <a:pPr algn="ctr" eaLnBrk="0" latinLnBrk="1" hangingPunct="0">
                        <a:lnSpc>
                          <a:spcPct val="11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表示速度</a:t>
                      </a:r>
                    </a:p>
                  </a:txBody>
                  <a:tcPr marL="45720" marR="45720"/>
                </a:tc>
                <a:tc>
                  <a:txBody>
                    <a:bodyPr/>
                    <a:lstStyle/>
                    <a:p>
                      <a:pPr algn="ctr" eaLnBrk="0" latinLnBrk="1" hangingPunct="0">
                        <a:lnSpc>
                          <a:spcPct val="11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表示加速度</a:t>
                      </a:r>
                    </a:p>
                  </a:txBody>
                  <a:tcPr marL="45720" marR="45720"/>
                </a:tc>
                <a:extLst>
                  <a:ext uri="{0D108BD9-81ED-4DB2-BD59-A6C34878D82A}">
                    <a16:rowId xmlns:a16="http://schemas.microsoft.com/office/drawing/2014/main" val="10003"/>
                  </a:ext>
                </a:extLst>
              </a:tr>
            </a:tbl>
          </a:graphicData>
        </a:graphic>
      </p:graphicFrame>
      <p:pic>
        <p:nvPicPr>
          <p:cNvPr id="4" name="图片 3" descr="textimage16.jpeg"/>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3131766" y="1255432"/>
            <a:ext cx="2376264" cy="1449259"/>
          </a:xfrm>
          <a:prstGeom prst="rect">
            <a:avLst/>
          </a:prstGeom>
        </p:spPr>
      </p:pic>
      <p:pic>
        <p:nvPicPr>
          <p:cNvPr id="5" name="图片 4" descr="textimage17.jpeg"/>
          <p:cNvPicPr>
            <a:picLocks noChangeAspect="1"/>
          </p:cNvPicPr>
          <p:nvPr/>
        </p:nvPicPr>
        <p:blipFill>
          <a:blip r:embed="rId4">
            <a:clrChange>
              <a:clrFrom>
                <a:srgbClr val="FCFCFC"/>
              </a:clrFrom>
              <a:clrTo>
                <a:srgbClr val="FCFCFC">
                  <a:alpha val="0"/>
                </a:srgbClr>
              </a:clrTo>
            </a:clrChange>
            <a:duotone>
              <a:prstClr val="black"/>
              <a:schemeClr val="accent6">
                <a:tint val="45000"/>
                <a:satMod val="400000"/>
              </a:schemeClr>
            </a:duotone>
          </a:blip>
          <a:stretch>
            <a:fillRect/>
          </a:stretch>
        </p:blipFill>
        <p:spPr>
          <a:xfrm>
            <a:off x="8028310" y="1354332"/>
            <a:ext cx="2579295" cy="1357228"/>
          </a:xfrm>
          <a:prstGeom prst="rect">
            <a:avLst/>
          </a:prstGeom>
        </p:spPr>
      </p:pic>
      <p:graphicFrame>
        <p:nvGraphicFramePr>
          <p:cNvPr id="8" name="表格 2">
            <a:extLst>
              <a:ext uri="{FF2B5EF4-FFF2-40B4-BE49-F238E27FC236}">
                <a16:creationId xmlns:a16="http://schemas.microsoft.com/office/drawing/2014/main" id="{24B12307-7D0A-A82C-0E0D-A26D009D8B3E}"/>
              </a:ext>
            </a:extLst>
          </p:cNvPr>
          <p:cNvGraphicFramePr>
            <a:graphicFrameLocks noGrp="1"/>
          </p:cNvGraphicFramePr>
          <p:nvPr>
            <p:extLst>
              <p:ext uri="{D42A27DB-BD31-4B8C-83A1-F6EECF244321}">
                <p14:modId xmlns:p14="http://schemas.microsoft.com/office/powerpoint/2010/main" val="2732913825"/>
              </p:ext>
            </p:extLst>
          </p:nvPr>
        </p:nvGraphicFramePr>
        <p:xfrm>
          <a:off x="401944" y="3791387"/>
          <a:ext cx="11268000" cy="2478725"/>
        </p:xfrm>
        <a:graphic>
          <a:graphicData uri="http://schemas.openxmlformats.org/drawingml/2006/table">
            <a:tbl>
              <a:tblPr/>
              <a:tblGrid>
                <a:gridCol w="1793718">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gridCol w="4937778">
                  <a:extLst>
                    <a:ext uri="{9D8B030D-6E8A-4147-A177-3AD203B41FA5}">
                      <a16:colId xmlns:a16="http://schemas.microsoft.com/office/drawing/2014/main" val="20002"/>
                    </a:ext>
                  </a:extLst>
                </a:gridCol>
              </a:tblGrid>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①拐点</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速度变化</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加速度变化</a:t>
                      </a:r>
                    </a:p>
                  </a:txBody>
                  <a:tcPr marL="45720" marR="45720"/>
                </a:tc>
                <a:extLst>
                  <a:ext uri="{0D108BD9-81ED-4DB2-BD59-A6C34878D82A}">
                    <a16:rowId xmlns:a16="http://schemas.microsoft.com/office/drawing/2014/main" val="10000"/>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②交点</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两质点同时刻在同一位置(相遇)</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速度相同</a:t>
                      </a:r>
                    </a:p>
                  </a:txBody>
                  <a:tcPr marL="45720" marR="45720"/>
                </a:tc>
                <a:extLst>
                  <a:ext uri="{0D108BD9-81ED-4DB2-BD59-A6C34878D82A}">
                    <a16:rowId xmlns:a16="http://schemas.microsoft.com/office/drawing/2014/main" val="10001"/>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面积</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无意义</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表示位移</a:t>
                      </a:r>
                    </a:p>
                  </a:txBody>
                  <a:tcPr marL="45720" marR="45720"/>
                </a:tc>
                <a:extLst>
                  <a:ext uri="{0D108BD9-81ED-4DB2-BD59-A6C34878D82A}">
                    <a16:rowId xmlns:a16="http://schemas.microsoft.com/office/drawing/2014/main" val="10002"/>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倾斜直线</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匀速直线运动</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匀变速直线运动</a:t>
                      </a:r>
                    </a:p>
                  </a:txBody>
                  <a:tcPr marL="45720" marR="45720"/>
                </a:tc>
                <a:extLst>
                  <a:ext uri="{0D108BD9-81ED-4DB2-BD59-A6C34878D82A}">
                    <a16:rowId xmlns:a16="http://schemas.microsoft.com/office/drawing/2014/main" val="10003"/>
                  </a:ext>
                </a:extLst>
              </a:tr>
              <a:tr h="0">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共同点</a:t>
                      </a:r>
                    </a:p>
                  </a:txBody>
                  <a:tcPr marL="45720" marR="45720"/>
                </a:tc>
                <a:tc gridSpan="2">
                  <a:txBody>
                    <a:bodyPr/>
                    <a:lstStyle/>
                    <a:p>
                      <a:pPr algn="ctr" eaLnBrk="0" latinLnBrk="1" hangingPunct="0">
                        <a:lnSpc>
                          <a:spcPct val="150000"/>
                        </a:lnSpc>
                        <a:spcBef>
                          <a:spcPts val="0"/>
                        </a:spcBef>
                      </a:pPr>
                      <a:r>
                        <a:rPr lang="zh-CN" altLang="en-US" sz="2010" i="1" u="sng" kern="0" dirty="0">
                          <a:solidFill>
                            <a:srgbClr val="C00000"/>
                          </a:solidFill>
                          <a:latin typeface="Times New Roman" panose="02020603050405020304" pitchFamily="65" charset="-122"/>
                          <a:ea typeface="华文细黑" panose="02010600040101010101" pitchFamily="65" charset="-122"/>
                        </a:rPr>
                        <a:t>x-t</a:t>
                      </a:r>
                      <a:r>
                        <a:rPr lang="zh-CN" altLang="en-US" sz="2010" u="sng" kern="0" dirty="0">
                          <a:solidFill>
                            <a:srgbClr val="C00000"/>
                          </a:solidFill>
                          <a:latin typeface="Times New Roman" panose="02020603050405020304" pitchFamily="65" charset="-122"/>
                          <a:ea typeface="华文细黑" panose="02010600040101010101" pitchFamily="65" charset="-122"/>
                        </a:rPr>
                        <a:t>图像、</a:t>
                      </a:r>
                      <a:r>
                        <a:rPr lang="zh-CN" altLang="en-US" sz="2010" i="1" u="sng" kern="0" dirty="0">
                          <a:solidFill>
                            <a:srgbClr val="C00000"/>
                          </a:solidFill>
                          <a:latin typeface="Times New Roman" panose="02020603050405020304" pitchFamily="65" charset="-122"/>
                          <a:ea typeface="华文细黑" panose="02010600040101010101" pitchFamily="65" charset="-122"/>
                        </a:rPr>
                        <a:t>v-t</a:t>
                      </a:r>
                      <a:r>
                        <a:rPr lang="zh-CN" altLang="en-US" sz="2010" u="sng" kern="0" dirty="0">
                          <a:solidFill>
                            <a:srgbClr val="C00000"/>
                          </a:solidFill>
                          <a:latin typeface="Times New Roman" panose="02020603050405020304" pitchFamily="65" charset="-122"/>
                          <a:ea typeface="华文细黑" panose="02010600040101010101" pitchFamily="65" charset="-122"/>
                        </a:rPr>
                        <a:t>图像都描述直线运动，图线不代表运动轨迹</a:t>
                      </a:r>
                    </a:p>
                  </a:txBody>
                  <a:tcPr marL="45720" marR="45720"/>
                </a:tc>
                <a:tc hMerge="1">
                  <a:txBody>
                    <a:bodyPr/>
                    <a:lstStyle/>
                    <a:p>
                      <a:endParaRPr lang="zh-CN"/>
                    </a:p>
                  </a:txBody>
                  <a:tcPr marL="45720" marR="45720"/>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2.五类非常规运动学图像</a:t>
            </a:r>
            <a:endParaRPr lang="zh-CN" altLang="en-US" b="1" dirty="0"/>
          </a:p>
        </p:txBody>
      </p:sp>
      <p:graphicFrame>
        <p:nvGraphicFramePr>
          <p:cNvPr id="32" name="表格 31">
            <a:extLst>
              <a:ext uri="{FF2B5EF4-FFF2-40B4-BE49-F238E27FC236}">
                <a16:creationId xmlns:a16="http://schemas.microsoft.com/office/drawing/2014/main" id="{BA999152-B447-ECFC-0F99-82BA3077781B}"/>
              </a:ext>
            </a:extLst>
          </p:cNvPr>
          <p:cNvGraphicFramePr>
            <a:graphicFrameLocks noGrp="1"/>
          </p:cNvGraphicFramePr>
          <p:nvPr>
            <p:extLst>
              <p:ext uri="{D42A27DB-BD31-4B8C-83A1-F6EECF244321}">
                <p14:modId xmlns:p14="http://schemas.microsoft.com/office/powerpoint/2010/main" val="2458093781"/>
              </p:ext>
            </p:extLst>
          </p:nvPr>
        </p:nvGraphicFramePr>
        <p:xfrm>
          <a:off x="323197" y="979744"/>
          <a:ext cx="5616881" cy="3600400"/>
        </p:xfrm>
        <a:graphic>
          <a:graphicData uri="http://schemas.openxmlformats.org/drawingml/2006/table">
            <a:tbl>
              <a:tblPr firstRow="1" bandRow="1">
                <a:tableStyleId>{5C22544A-7EE6-4342-B048-85BDC9FD1C3A}</a:tableStyleId>
              </a:tblPr>
              <a:tblGrid>
                <a:gridCol w="2160497">
                  <a:extLst>
                    <a:ext uri="{9D8B030D-6E8A-4147-A177-3AD203B41FA5}">
                      <a16:colId xmlns:a16="http://schemas.microsoft.com/office/drawing/2014/main" val="1831836631"/>
                    </a:ext>
                  </a:extLst>
                </a:gridCol>
                <a:gridCol w="3456384">
                  <a:extLst>
                    <a:ext uri="{9D8B030D-6E8A-4147-A177-3AD203B41FA5}">
                      <a16:colId xmlns:a16="http://schemas.microsoft.com/office/drawing/2014/main" val="389990873"/>
                    </a:ext>
                  </a:extLst>
                </a:gridCol>
              </a:tblGrid>
              <a:tr h="1800200">
                <a:tc>
                  <a:txBody>
                    <a:bodyPr/>
                    <a:lstStyle/>
                    <a:p>
                      <a:pPr eaLnBrk="0" latinLnBrk="1" hangingPunct="0">
                        <a:lnSpc>
                          <a:spcPct val="150000"/>
                        </a:lnSpc>
                        <a:spcBef>
                          <a:spcPts val="0"/>
                        </a:spcBef>
                      </a:pPr>
                      <a:r>
                        <a:rPr lang="zh-CN" altLang="en-US" sz="6010" kern="0" spc="9891" dirty="0">
                          <a:solidFill>
                            <a:srgbClr val="000000"/>
                          </a:solidFill>
                          <a:latin typeface="Times New Roman" panose="02020603050405020304" pitchFamily="65" charset="-122"/>
                          <a:ea typeface="华文细黑" panose="02010600040101010101" pitchFamily="65" charset="-122"/>
                        </a:rPr>
                        <a: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eaLnBrk="0" latinLnBrk="1" hangingPunct="0">
                        <a:lnSpc>
                          <a:spcPct val="150000"/>
                        </a:lnSpc>
                        <a:spcBef>
                          <a:spcPts val="0"/>
                        </a:spcBef>
                      </a:pPr>
                      <a:r>
                        <a:rPr lang="zh-CN" altLang="en-US" sz="2010" b="0" kern="0" dirty="0">
                          <a:solidFill>
                            <a:srgbClr val="000000"/>
                          </a:solidFill>
                          <a:latin typeface="Times New Roman" panose="02020603050405020304" pitchFamily="65" charset="-122"/>
                          <a:ea typeface="华文细黑" panose="02010600040101010101" pitchFamily="65" charset="-122"/>
                        </a:rPr>
                        <a:t>由</a:t>
                      </a:r>
                      <a:r>
                        <a:rPr lang="zh-CN" altLang="en-US" sz="2010" b="0" i="1" kern="0" dirty="0">
                          <a:solidFill>
                            <a:srgbClr val="000000"/>
                          </a:solidFill>
                          <a:latin typeface="Times New Roman" panose="02020603050405020304" pitchFamily="65" charset="-122"/>
                          <a:ea typeface="华文细黑" panose="02010600040101010101" pitchFamily="65" charset="-122"/>
                        </a:rPr>
                        <a:t>Δv</a:t>
                      </a:r>
                      <a:r>
                        <a:rPr lang="zh-CN" altLang="en-US" sz="2010" b="0" kern="0" dirty="0">
                          <a:solidFill>
                            <a:srgbClr val="000000"/>
                          </a:solidFill>
                          <a:latin typeface="Times New Roman" panose="02020603050405020304" pitchFamily="65" charset="-122"/>
                          <a:ea typeface="华文细黑" panose="02010600040101010101" pitchFamily="65" charset="-122"/>
                        </a:rPr>
                        <a:t>=</a:t>
                      </a:r>
                      <a:r>
                        <a:rPr lang="zh-CN" altLang="en-US" sz="2010" b="0" i="1" kern="0" dirty="0">
                          <a:solidFill>
                            <a:srgbClr val="000000"/>
                          </a:solidFill>
                          <a:latin typeface="Times New Roman" panose="02020603050405020304" pitchFamily="65" charset="-122"/>
                          <a:ea typeface="华文细黑" panose="02010600040101010101" pitchFamily="65" charset="-122"/>
                        </a:rPr>
                        <a:t>aΔt</a:t>
                      </a:r>
                      <a:r>
                        <a:rPr lang="zh-CN" altLang="en-US" sz="2010" b="0" kern="0" dirty="0">
                          <a:solidFill>
                            <a:srgbClr val="000000"/>
                          </a:solidFill>
                          <a:latin typeface="Times New Roman" panose="02020603050405020304" pitchFamily="65" charset="-122"/>
                          <a:ea typeface="华文细黑" panose="02010600040101010101" pitchFamily="65" charset="-122"/>
                        </a:rPr>
                        <a:t>可知图像中图线与横轴所围面积表示速度变化量</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899583"/>
                  </a:ext>
                </a:extLst>
              </a:tr>
              <a:tr h="1800200">
                <a:tc>
                  <a:txBody>
                    <a:bodyPr/>
                    <a:lstStyle/>
                    <a:p>
                      <a:pPr eaLnBrk="0" latinLnBrk="1" hangingPunct="0">
                        <a:lnSpc>
                          <a:spcPct val="150000"/>
                        </a:lnSpc>
                        <a:spcBef>
                          <a:spcPts val="0"/>
                        </a:spcBef>
                      </a:pPr>
                      <a:r>
                        <a:rPr lang="zh-CN" altLang="en-US" sz="6075" kern="0" spc="8776" dirty="0">
                          <a:solidFill>
                            <a:srgbClr val="000000"/>
                          </a:solidFill>
                          <a:latin typeface="Times New Roman" panose="02020603050405020304" pitchFamily="65" charset="-122"/>
                          <a:ea typeface="华文细黑" panose="02010600040101010101" pitchFamily="65" charset="-122"/>
                        </a:rPr>
                        <a: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eaLnBrk="0" latinLnBrk="1" hangingPunct="0">
                        <a:lnSpc>
                          <a:spcPct val="150000"/>
                        </a:lnSpc>
                        <a:spcBef>
                          <a:spcPts val="225"/>
                        </a:spcBef>
                      </a:pPr>
                      <a:r>
                        <a:rPr lang="zh-CN" altLang="en-US" sz="2010" kern="0" dirty="0">
                          <a:solidFill>
                            <a:srgbClr val="000000"/>
                          </a:solidFill>
                          <a:latin typeface="Times New Roman" panose="02020603050405020304" pitchFamily="65" charset="-122"/>
                          <a:ea typeface="华文细黑" panose="02010600040101010101" pitchFamily="65" charset="-122"/>
                        </a:rPr>
                        <a:t>由</a:t>
                      </a:r>
                      <a:r>
                        <a:rPr lang="zh-CN" altLang="en-US" sz="2010" i="1" kern="0" dirty="0">
                          <a:solidFill>
                            <a:srgbClr val="000000"/>
                          </a:solidFill>
                          <a:latin typeface="Times New Roman" panose="02020603050405020304" pitchFamily="65" charset="-122"/>
                          <a:ea typeface="华文细黑" panose="02010600040101010101" pitchFamily="65" charset="-122"/>
                        </a:rPr>
                        <a:t>x=v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i="1" kern="0" dirty="0">
                          <a:solidFill>
                            <a:srgbClr val="000000"/>
                          </a:solidFill>
                          <a:latin typeface="Times New Roman" panose="02020603050405020304" pitchFamily="65" charset="-122"/>
                          <a:ea typeface="华文细黑" panose="02010600040101010101" pitchFamily="65" charset="-122"/>
                        </a:rPr>
                        <a:t>t</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en-US" altLang="zh-CN" sz="2010" kern="0" dirty="0">
                          <a:solidFill>
                            <a:srgbClr val="000000"/>
                          </a:solidFill>
                          <a:latin typeface="Times New Roman" panose="02020603050405020304" pitchFamily="65" charset="-122"/>
                          <a:ea typeface="华文细黑" panose="02010600040101010101" pitchFamily="65" charset="-122"/>
                        </a:rPr>
                        <a:t>  </a:t>
                      </a:r>
                      <a:r>
                        <a:rPr lang="zh-CN" altLang="en-US" sz="2010" i="1" kern="0" dirty="0">
                          <a:solidFill>
                            <a:srgbClr val="000000"/>
                          </a:solidFill>
                          <a:latin typeface="Times New Roman" panose="02020603050405020304" pitchFamily="65" charset="-122"/>
                          <a:ea typeface="华文细黑" panose="02010600040101010101" pitchFamily="65" charset="-122"/>
                        </a:rPr>
                        <a:t>at</a:t>
                      </a:r>
                      <a:r>
                        <a:rPr lang="zh-CN" altLang="en-US" sz="1515" kern="0" baseline="59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可得</a:t>
                      </a:r>
                      <a:r>
                        <a:rPr lang="zh-CN" altLang="en-US" sz="2590" kern="0" spc="-942"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en-US" altLang="zh-CN" sz="2010" kern="0" dirty="0">
                          <a:solidFill>
                            <a:srgbClr val="000000"/>
                          </a:solidFill>
                          <a:latin typeface="Times New Roman" panose="02020603050405020304" pitchFamily="65" charset="-122"/>
                          <a:ea typeface="华文细黑" panose="02010600040101010101" pitchFamily="65" charset="-122"/>
                        </a:rPr>
                        <a:t>  </a:t>
                      </a:r>
                      <a:r>
                        <a:rPr lang="zh-CN" altLang="en-US" sz="2010" i="1" kern="0" dirty="0">
                          <a:solidFill>
                            <a:srgbClr val="000000"/>
                          </a:solidFill>
                          <a:latin typeface="Times New Roman" panose="02020603050405020304" pitchFamily="65" charset="-122"/>
                          <a:ea typeface="华文细黑" panose="02010600040101010101" pitchFamily="65" charset="-122"/>
                        </a:rPr>
                        <a:t>at</a:t>
                      </a:r>
                      <a:r>
                        <a:rPr lang="zh-CN" altLang="en-US" sz="2010" kern="0" dirty="0">
                          <a:solidFill>
                            <a:srgbClr val="000000"/>
                          </a:solidFill>
                          <a:latin typeface="Times New Roman" panose="02020603050405020304" pitchFamily="65" charset="-122"/>
                          <a:ea typeface="华文细黑" panose="02010600040101010101" pitchFamily="65" charset="-122"/>
                        </a:rPr>
                        <a:t>，纵截距</a:t>
                      </a:r>
                      <a:r>
                        <a:rPr lang="zh-CN" altLang="en-US" sz="2010" i="1" kern="0" dirty="0">
                          <a:solidFill>
                            <a:srgbClr val="000000"/>
                          </a:solidFill>
                          <a:latin typeface="Times New Roman" panose="02020603050405020304" pitchFamily="65" charset="-122"/>
                          <a:ea typeface="华文细黑" panose="02010600040101010101" pitchFamily="65" charset="-122"/>
                        </a:rPr>
                        <a:t>b</a:t>
                      </a:r>
                      <a:r>
                        <a:rPr lang="zh-CN" altLang="en-US" sz="2010" kern="0" dirty="0">
                          <a:solidFill>
                            <a:srgbClr val="000000"/>
                          </a:solidFill>
                          <a:latin typeface="Times New Roman" panose="02020603050405020304" pitchFamily="65" charset="-122"/>
                          <a:ea typeface="华文细黑" panose="02010600040101010101" pitchFamily="65" charset="-122"/>
                        </a:rPr>
                        <a:t>表示初速度</a:t>
                      </a: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Times New Roman" panose="02020603050405020304" pitchFamily="65" charset="-122"/>
                          <a:ea typeface="华文细黑" panose="02010600040101010101" pitchFamily="65" charset="-122"/>
                        </a:rPr>
                        <a:t>，图线的斜率</a:t>
                      </a:r>
                      <a:r>
                        <a:rPr lang="zh-CN" altLang="en-US" sz="2010" i="1" kern="0" dirty="0">
                          <a:solidFill>
                            <a:srgbClr val="000000"/>
                          </a:solidFill>
                          <a:latin typeface="Times New Roman" panose="02020603050405020304" pitchFamily="65" charset="-122"/>
                          <a:ea typeface="华文细黑" panose="02010600040101010101" pitchFamily="65" charset="-122"/>
                        </a:rPr>
                        <a:t>k</a:t>
                      </a:r>
                      <a:r>
                        <a:rPr lang="zh-CN" altLang="en-US" sz="2010" kern="0" dirty="0">
                          <a:solidFill>
                            <a:srgbClr val="000000"/>
                          </a:solidFill>
                          <a:latin typeface="Times New Roman" panose="02020603050405020304" pitchFamily="65" charset="-122"/>
                          <a:ea typeface="华文细黑" panose="02010600040101010101" pitchFamily="65" charset="-122"/>
                        </a:rPr>
                        <a:t>表示</a:t>
                      </a:r>
                      <a:r>
                        <a:rPr lang="zh-CN" altLang="en-US" sz="2590" kern="0" spc="-1167" dirty="0">
                          <a:solidFill>
                            <a:srgbClr val="000000"/>
                          </a:solidFill>
                          <a:latin typeface="Times New Roman" panose="02020603050405020304" pitchFamily="65" charset="-122"/>
                          <a:ea typeface="华文细黑" panose="02010600040101010101" pitchFamily="65" charset="-122"/>
                        </a:rPr>
                        <a:t> </a:t>
                      </a:r>
                      <a:r>
                        <a:rPr lang="zh-CN" altLang="en-US" sz="2010" i="1" kern="0" dirty="0">
                          <a:solidFill>
                            <a:srgbClr val="000000"/>
                          </a:solidFill>
                          <a:latin typeface="Times New Roman" panose="02020603050405020304" pitchFamily="65" charset="-122"/>
                          <a:ea typeface="华文细黑" panose="02010600040101010101" pitchFamily="65" charset="-122"/>
                        </a:rPr>
                        <a:t>a</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3226004"/>
                  </a:ext>
                </a:extLst>
              </a:tr>
            </a:tbl>
          </a:graphicData>
        </a:graphic>
      </p:graphicFrame>
      <p:pic>
        <p:nvPicPr>
          <p:cNvPr id="33" name="图片 32" descr="textimage18.jpeg">
            <a:extLst>
              <a:ext uri="{FF2B5EF4-FFF2-40B4-BE49-F238E27FC236}">
                <a16:creationId xmlns:a16="http://schemas.microsoft.com/office/drawing/2014/main" id="{FBA87D7F-7AA2-7141-0222-D3F60144F52D}"/>
              </a:ext>
            </a:extLst>
          </p:cNvPr>
          <p:cNvPicPr>
            <a:picLocks noChangeAspect="1"/>
          </p:cNvPicPr>
          <p:nvPr/>
        </p:nvPicPr>
        <p:blipFill>
          <a:blip r:embed="rId4">
            <a:clrChange>
              <a:clrFrom>
                <a:srgbClr val="FFFFFF"/>
              </a:clrFrom>
              <a:clrTo>
                <a:srgbClr val="FFFFFF">
                  <a:alpha val="0"/>
                </a:srgbClr>
              </a:clrTo>
            </a:clrChange>
            <a:duotone>
              <a:prstClr val="black"/>
              <a:schemeClr val="accent6">
                <a:tint val="45000"/>
                <a:satMod val="400000"/>
              </a:schemeClr>
            </a:duotone>
          </a:blip>
          <a:stretch>
            <a:fillRect/>
          </a:stretch>
        </p:blipFill>
        <p:spPr>
          <a:xfrm>
            <a:off x="521792" y="1123760"/>
            <a:ext cx="1656184" cy="1437442"/>
          </a:xfrm>
          <a:prstGeom prst="rect">
            <a:avLst/>
          </a:prstGeom>
        </p:spPr>
      </p:pic>
      <p:graphicFrame>
        <p:nvGraphicFramePr>
          <p:cNvPr id="34" name="对象 33">
            <a:extLst>
              <a:ext uri="{FF2B5EF4-FFF2-40B4-BE49-F238E27FC236}">
                <a16:creationId xmlns:a16="http://schemas.microsoft.com/office/drawing/2014/main" id="{629E83C2-ABD3-39A7-C13C-5C205AE14865}"/>
              </a:ext>
            </a:extLst>
          </p:cNvPr>
          <p:cNvGraphicFramePr>
            <a:graphicFrameLocks noChangeAspect="1"/>
          </p:cNvGraphicFramePr>
          <p:nvPr>
            <p:extLst>
              <p:ext uri="{D42A27DB-BD31-4B8C-83A1-F6EECF244321}">
                <p14:modId xmlns:p14="http://schemas.microsoft.com/office/powerpoint/2010/main" val="1805752347"/>
              </p:ext>
            </p:extLst>
          </p:nvPr>
        </p:nvGraphicFramePr>
        <p:xfrm>
          <a:off x="5031000" y="2916213"/>
          <a:ext cx="180975" cy="552450"/>
        </p:xfrm>
        <a:graphic>
          <a:graphicData uri="http://schemas.openxmlformats.org/presentationml/2006/ole">
            <mc:AlternateContent xmlns:mc="http://schemas.openxmlformats.org/markup-compatibility/2006">
              <mc:Choice xmlns:v="urn:schemas-microsoft-com:vml" Requires="v">
                <p:oleObj spid="_x0000_s8218" name="Equation" r:id="rId5" imgW="181454" imgH="551900" progId="Equation.DSMT4">
                  <p:embed/>
                </p:oleObj>
              </mc:Choice>
              <mc:Fallback>
                <p:oleObj name="Equation" r:id="rId5" imgW="181454" imgH="551900" progId="Equation.DSMT4">
                  <p:embed/>
                  <p:pic>
                    <p:nvPicPr>
                      <p:cNvPr id="5" name="对象 4">
                        <a:extLst>
                          <a:ext uri="{FF2B5EF4-FFF2-40B4-BE49-F238E27FC236}">
                            <a16:creationId xmlns:a16="http://schemas.microsoft.com/office/drawing/2014/main" id="{F5956609-07D9-8E14-928F-E9EFF9630073}"/>
                          </a:ext>
                        </a:extLst>
                      </p:cNvPr>
                      <p:cNvPicPr/>
                      <p:nvPr/>
                    </p:nvPicPr>
                    <p:blipFill>
                      <a:blip r:embed="rId6"/>
                      <a:stretch>
                        <a:fillRect/>
                      </a:stretch>
                    </p:blipFill>
                    <p:spPr>
                      <a:xfrm>
                        <a:off x="5031000" y="2916213"/>
                        <a:ext cx="180975" cy="552450"/>
                      </a:xfrm>
                      <a:prstGeom prst="rect">
                        <a:avLst/>
                      </a:prstGeom>
                    </p:spPr>
                  </p:pic>
                </p:oleObj>
              </mc:Fallback>
            </mc:AlternateContent>
          </a:graphicData>
        </a:graphic>
      </p:graphicFrame>
      <p:graphicFrame>
        <p:nvGraphicFramePr>
          <p:cNvPr id="35" name="对象 34">
            <a:extLst>
              <a:ext uri="{FF2B5EF4-FFF2-40B4-BE49-F238E27FC236}">
                <a16:creationId xmlns:a16="http://schemas.microsoft.com/office/drawing/2014/main" id="{940BAC7B-40C2-B884-618F-E9ABFB0D3B4B}"/>
              </a:ext>
            </a:extLst>
          </p:cNvPr>
          <p:cNvGraphicFramePr>
            <a:graphicFrameLocks noChangeAspect="1"/>
          </p:cNvGraphicFramePr>
          <p:nvPr>
            <p:extLst>
              <p:ext uri="{D42A27DB-BD31-4B8C-83A1-F6EECF244321}">
                <p14:modId xmlns:p14="http://schemas.microsoft.com/office/powerpoint/2010/main" val="1121206445"/>
              </p:ext>
            </p:extLst>
          </p:nvPr>
        </p:nvGraphicFramePr>
        <p:xfrm>
          <a:off x="3437081" y="2923960"/>
          <a:ext cx="180975" cy="552450"/>
        </p:xfrm>
        <a:graphic>
          <a:graphicData uri="http://schemas.openxmlformats.org/presentationml/2006/ole">
            <mc:AlternateContent xmlns:mc="http://schemas.openxmlformats.org/markup-compatibility/2006">
              <mc:Choice xmlns:v="urn:schemas-microsoft-com:vml" Requires="v">
                <p:oleObj spid="_x0000_s8219" name="Equation" r:id="rId7" imgW="181454" imgH="551900" progId="Equation.DSMT4">
                  <p:embed/>
                </p:oleObj>
              </mc:Choice>
              <mc:Fallback>
                <p:oleObj name="Equation" r:id="rId7" imgW="181454" imgH="551900" progId="Equation.DSMT4">
                  <p:embed/>
                  <p:pic>
                    <p:nvPicPr>
                      <p:cNvPr id="6" name="对象 5">
                        <a:extLst>
                          <a:ext uri="{FF2B5EF4-FFF2-40B4-BE49-F238E27FC236}">
                            <a16:creationId xmlns:a16="http://schemas.microsoft.com/office/drawing/2014/main" id="{5C79E641-1CF4-DCFB-39C1-646EE3B342A6}"/>
                          </a:ext>
                        </a:extLst>
                      </p:cNvPr>
                      <p:cNvPicPr/>
                      <p:nvPr/>
                    </p:nvPicPr>
                    <p:blipFill>
                      <a:blip r:embed="rId6"/>
                      <a:stretch>
                        <a:fillRect/>
                      </a:stretch>
                    </p:blipFill>
                    <p:spPr>
                      <a:xfrm>
                        <a:off x="3437081" y="2923960"/>
                        <a:ext cx="180975" cy="552450"/>
                      </a:xfrm>
                      <a:prstGeom prst="rect">
                        <a:avLst/>
                      </a:prstGeom>
                    </p:spPr>
                  </p:pic>
                </p:oleObj>
              </mc:Fallback>
            </mc:AlternateContent>
          </a:graphicData>
        </a:graphic>
      </p:graphicFrame>
      <p:graphicFrame>
        <p:nvGraphicFramePr>
          <p:cNvPr id="36" name="对象 35">
            <a:extLst>
              <a:ext uri="{FF2B5EF4-FFF2-40B4-BE49-F238E27FC236}">
                <a16:creationId xmlns:a16="http://schemas.microsoft.com/office/drawing/2014/main" id="{5AC2BBEA-773A-DF92-00E7-D9B389F2F438}"/>
              </a:ext>
            </a:extLst>
          </p:cNvPr>
          <p:cNvGraphicFramePr>
            <a:graphicFrameLocks noChangeAspect="1"/>
          </p:cNvGraphicFramePr>
          <p:nvPr>
            <p:extLst>
              <p:ext uri="{D42A27DB-BD31-4B8C-83A1-F6EECF244321}">
                <p14:modId xmlns:p14="http://schemas.microsoft.com/office/powerpoint/2010/main" val="1218826840"/>
              </p:ext>
            </p:extLst>
          </p:nvPr>
        </p:nvGraphicFramePr>
        <p:xfrm>
          <a:off x="3690144" y="3932072"/>
          <a:ext cx="180975" cy="552450"/>
        </p:xfrm>
        <a:graphic>
          <a:graphicData uri="http://schemas.openxmlformats.org/presentationml/2006/ole">
            <mc:AlternateContent xmlns:mc="http://schemas.openxmlformats.org/markup-compatibility/2006">
              <mc:Choice xmlns:v="urn:schemas-microsoft-com:vml" Requires="v">
                <p:oleObj spid="_x0000_s8220" name="Equation" r:id="rId8" imgW="181454" imgH="551900" progId="Equation.DSMT4">
                  <p:embed/>
                </p:oleObj>
              </mc:Choice>
              <mc:Fallback>
                <p:oleObj name="Equation" r:id="rId8" imgW="181454" imgH="551900" progId="Equation.DSMT4">
                  <p:embed/>
                  <p:pic>
                    <p:nvPicPr>
                      <p:cNvPr id="7" name="对象 6">
                        <a:extLst>
                          <a:ext uri="{FF2B5EF4-FFF2-40B4-BE49-F238E27FC236}">
                            <a16:creationId xmlns:a16="http://schemas.microsoft.com/office/drawing/2014/main" id="{3F9E8BBB-1B29-1154-0726-FB9076C6B38D}"/>
                          </a:ext>
                        </a:extLst>
                      </p:cNvPr>
                      <p:cNvPicPr/>
                      <p:nvPr/>
                    </p:nvPicPr>
                    <p:blipFill>
                      <a:blip r:embed="rId6"/>
                      <a:stretch>
                        <a:fillRect/>
                      </a:stretch>
                    </p:blipFill>
                    <p:spPr>
                      <a:xfrm>
                        <a:off x="3690144" y="3932072"/>
                        <a:ext cx="180975" cy="552450"/>
                      </a:xfrm>
                      <a:prstGeom prst="rect">
                        <a:avLst/>
                      </a:prstGeom>
                    </p:spPr>
                  </p:pic>
                </p:oleObj>
              </mc:Fallback>
            </mc:AlternateContent>
          </a:graphicData>
        </a:graphic>
      </p:graphicFrame>
      <p:graphicFrame>
        <p:nvGraphicFramePr>
          <p:cNvPr id="37" name="对象 36">
            <a:extLst>
              <a:ext uri="{FF2B5EF4-FFF2-40B4-BE49-F238E27FC236}">
                <a16:creationId xmlns:a16="http://schemas.microsoft.com/office/drawing/2014/main" id="{00E186DC-78B4-B753-5982-09A91297DDC0}"/>
              </a:ext>
            </a:extLst>
          </p:cNvPr>
          <p:cNvGraphicFramePr>
            <a:graphicFrameLocks noChangeAspect="1"/>
          </p:cNvGraphicFramePr>
          <p:nvPr>
            <p:extLst>
              <p:ext uri="{D42A27DB-BD31-4B8C-83A1-F6EECF244321}">
                <p14:modId xmlns:p14="http://schemas.microsoft.com/office/powerpoint/2010/main" val="2415543213"/>
              </p:ext>
            </p:extLst>
          </p:nvPr>
        </p:nvGraphicFramePr>
        <p:xfrm>
          <a:off x="4357489" y="2873979"/>
          <a:ext cx="211137" cy="554037"/>
        </p:xfrm>
        <a:graphic>
          <a:graphicData uri="http://schemas.openxmlformats.org/presentationml/2006/ole">
            <mc:AlternateContent xmlns:mc="http://schemas.openxmlformats.org/markup-compatibility/2006">
              <mc:Choice xmlns:v="urn:schemas-microsoft-com:vml" Requires="v">
                <p:oleObj spid="_x0000_s8221" name="Equation" r:id="rId9" imgW="210616" imgH="553340" progId="Equation.DSMT4">
                  <p:embed/>
                </p:oleObj>
              </mc:Choice>
              <mc:Fallback>
                <p:oleObj name="Equation" r:id="rId9" imgW="210616" imgH="553340" progId="Equation.DSMT4">
                  <p:embed/>
                  <p:pic>
                    <p:nvPicPr>
                      <p:cNvPr id="8" name="对象 7">
                        <a:extLst>
                          <a:ext uri="{FF2B5EF4-FFF2-40B4-BE49-F238E27FC236}">
                            <a16:creationId xmlns:a16="http://schemas.microsoft.com/office/drawing/2014/main" id="{6501804A-C3CB-925C-7CC0-1B9A749E948C}"/>
                          </a:ext>
                        </a:extLst>
                      </p:cNvPr>
                      <p:cNvPicPr/>
                      <p:nvPr/>
                    </p:nvPicPr>
                    <p:blipFill>
                      <a:blip r:embed="rId10"/>
                      <a:stretch>
                        <a:fillRect/>
                      </a:stretch>
                    </p:blipFill>
                    <p:spPr>
                      <a:xfrm>
                        <a:off x="4357489" y="2873979"/>
                        <a:ext cx="211137" cy="554037"/>
                      </a:xfrm>
                      <a:prstGeom prst="rect">
                        <a:avLst/>
                      </a:prstGeom>
                    </p:spPr>
                  </p:pic>
                </p:oleObj>
              </mc:Fallback>
            </mc:AlternateContent>
          </a:graphicData>
        </a:graphic>
      </p:graphicFrame>
      <p:pic>
        <p:nvPicPr>
          <p:cNvPr id="38" name="图片 37" descr="textimage19.jpeg">
            <a:extLst>
              <a:ext uri="{FF2B5EF4-FFF2-40B4-BE49-F238E27FC236}">
                <a16:creationId xmlns:a16="http://schemas.microsoft.com/office/drawing/2014/main" id="{04E2DD8F-5738-D480-6CAF-A6BC031BC7B1}"/>
              </a:ext>
            </a:extLst>
          </p:cNvPr>
          <p:cNvPicPr>
            <a:picLocks noChangeAspect="1"/>
          </p:cNvPicPr>
          <p:nvPr/>
        </p:nvPicPr>
        <p:blipFill>
          <a:blip r:embed="rId11">
            <a:clrChange>
              <a:clrFrom>
                <a:srgbClr val="FFFFFF"/>
              </a:clrFrom>
              <a:clrTo>
                <a:srgbClr val="FFFFFF">
                  <a:alpha val="0"/>
                </a:srgbClr>
              </a:clrTo>
            </a:clrChange>
            <a:duotone>
              <a:prstClr val="black"/>
              <a:schemeClr val="accent1">
                <a:tint val="45000"/>
                <a:satMod val="400000"/>
              </a:schemeClr>
            </a:duotone>
          </a:blip>
          <a:stretch>
            <a:fillRect/>
          </a:stretch>
        </p:blipFill>
        <p:spPr>
          <a:xfrm>
            <a:off x="556528" y="2932731"/>
            <a:ext cx="1651907" cy="1551791"/>
          </a:xfrm>
          <a:prstGeom prst="rect">
            <a:avLst/>
          </a:prstGeom>
        </p:spPr>
      </p:pic>
      <p:graphicFrame>
        <p:nvGraphicFramePr>
          <p:cNvPr id="39" name="表格 38">
            <a:extLst>
              <a:ext uri="{FF2B5EF4-FFF2-40B4-BE49-F238E27FC236}">
                <a16:creationId xmlns:a16="http://schemas.microsoft.com/office/drawing/2014/main" id="{37DBA2D7-C8DF-8155-3316-F4F32A3E7362}"/>
              </a:ext>
            </a:extLst>
          </p:cNvPr>
          <p:cNvGraphicFramePr>
            <a:graphicFrameLocks noGrp="1"/>
          </p:cNvGraphicFramePr>
          <p:nvPr>
            <p:extLst>
              <p:ext uri="{D42A27DB-BD31-4B8C-83A1-F6EECF244321}">
                <p14:modId xmlns:p14="http://schemas.microsoft.com/office/powerpoint/2010/main" val="4161607314"/>
              </p:ext>
            </p:extLst>
          </p:nvPr>
        </p:nvGraphicFramePr>
        <p:xfrm>
          <a:off x="6083837" y="971997"/>
          <a:ext cx="5616881" cy="3600400"/>
        </p:xfrm>
        <a:graphic>
          <a:graphicData uri="http://schemas.openxmlformats.org/drawingml/2006/table">
            <a:tbl>
              <a:tblPr firstRow="1" bandRow="1">
                <a:tableStyleId>{5C22544A-7EE6-4342-B048-85BDC9FD1C3A}</a:tableStyleId>
              </a:tblPr>
              <a:tblGrid>
                <a:gridCol w="2160497">
                  <a:extLst>
                    <a:ext uri="{9D8B030D-6E8A-4147-A177-3AD203B41FA5}">
                      <a16:colId xmlns:a16="http://schemas.microsoft.com/office/drawing/2014/main" val="1831836631"/>
                    </a:ext>
                  </a:extLst>
                </a:gridCol>
                <a:gridCol w="3456384">
                  <a:extLst>
                    <a:ext uri="{9D8B030D-6E8A-4147-A177-3AD203B41FA5}">
                      <a16:colId xmlns:a16="http://schemas.microsoft.com/office/drawing/2014/main" val="389990873"/>
                    </a:ext>
                  </a:extLst>
                </a:gridCol>
              </a:tblGrid>
              <a:tr h="1800200">
                <a:tc>
                  <a:txBody>
                    <a:bodyPr/>
                    <a:lstStyle/>
                    <a:p>
                      <a:pPr eaLnBrk="0" latinLnBrk="1" hangingPunct="0">
                        <a:lnSpc>
                          <a:spcPct val="150000"/>
                        </a:lnSpc>
                        <a:spcBef>
                          <a:spcPts val="0"/>
                        </a:spcBef>
                      </a:pPr>
                      <a:r>
                        <a:rPr lang="zh-CN" altLang="en-US" sz="6010" kern="0" spc="9891" dirty="0">
                          <a:solidFill>
                            <a:srgbClr val="000000"/>
                          </a:solidFill>
                          <a:latin typeface="Times New Roman" panose="02020603050405020304" pitchFamily="65" charset="-122"/>
                          <a:ea typeface="华文细黑" panose="02010600040101010101" pitchFamily="65" charset="-122"/>
                        </a:rPr>
                        <a: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eaLnBrk="0" latinLnBrk="1" hangingPunct="0">
                        <a:lnSpc>
                          <a:spcPct val="150000"/>
                        </a:lnSpc>
                        <a:spcBef>
                          <a:spcPts val="0"/>
                        </a:spcBef>
                      </a:pPr>
                      <a:r>
                        <a:rPr lang="zh-CN" altLang="en-US" sz="2010" b="0" kern="0" dirty="0">
                          <a:solidFill>
                            <a:srgbClr val="000000"/>
                          </a:solidFill>
                          <a:latin typeface="Times New Roman" panose="02020603050405020304" pitchFamily="65" charset="-122"/>
                          <a:ea typeface="华文细黑" panose="02010600040101010101" pitchFamily="65" charset="-122"/>
                        </a:rPr>
                        <a:t>由</a:t>
                      </a:r>
                      <a:r>
                        <a:rPr lang="zh-CN" altLang="en-US" sz="2010" b="0" i="1" kern="0" dirty="0">
                          <a:solidFill>
                            <a:srgbClr val="000000"/>
                          </a:solidFill>
                          <a:latin typeface="Times New Roman" panose="02020603050405020304" pitchFamily="65" charset="-122"/>
                          <a:ea typeface="华文细黑" panose="02010600040101010101" pitchFamily="65" charset="-122"/>
                        </a:rPr>
                        <a:t>v</a:t>
                      </a:r>
                      <a:r>
                        <a:rPr lang="zh-CN" altLang="en-US" sz="1515" b="0" kern="0" baseline="59000" dirty="0">
                          <a:solidFill>
                            <a:srgbClr val="000000"/>
                          </a:solidFill>
                          <a:latin typeface="Times New Roman" panose="02020603050405020304" pitchFamily="65" charset="-122"/>
                          <a:ea typeface="华文细黑" panose="02010600040101010101" pitchFamily="65" charset="-122"/>
                        </a:rPr>
                        <a:t>2</a:t>
                      </a:r>
                      <a:r>
                        <a:rPr lang="zh-CN" altLang="en-US" sz="2010" b="0" kern="0" dirty="0">
                          <a:solidFill>
                            <a:srgbClr val="000000"/>
                          </a:solidFill>
                          <a:latin typeface="Times New Roman" panose="02020603050405020304" pitchFamily="65" charset="-122"/>
                          <a:ea typeface="华文细黑" panose="02010600040101010101" pitchFamily="65" charset="-122"/>
                        </a:rPr>
                        <a:t>-</a:t>
                      </a:r>
                      <a:r>
                        <a:rPr lang="zh-CN" altLang="en-US" sz="1810" b="0" kern="0" spc="-8" dirty="0">
                          <a:solidFill>
                            <a:srgbClr val="000000"/>
                          </a:solidFill>
                          <a:latin typeface="Times New Roman" panose="02020603050405020304" pitchFamily="65" charset="-122"/>
                          <a:ea typeface="华文细黑" panose="02010600040101010101" pitchFamily="65" charset="-122"/>
                        </a:rPr>
                        <a:t> </a:t>
                      </a:r>
                      <a:r>
                        <a:rPr lang="zh-CN" altLang="en-US" sz="2010" b="0" kern="0" dirty="0">
                          <a:solidFill>
                            <a:srgbClr val="000000"/>
                          </a:solidFill>
                          <a:latin typeface="Times New Roman" panose="02020603050405020304" pitchFamily="65" charset="-122"/>
                          <a:ea typeface="华文细黑" panose="02010600040101010101" pitchFamily="65" charset="-122"/>
                        </a:rPr>
                        <a:t>=2</a:t>
                      </a:r>
                      <a:r>
                        <a:rPr lang="zh-CN" altLang="en-US" sz="2010" b="0" i="1" kern="0" dirty="0">
                          <a:solidFill>
                            <a:srgbClr val="000000"/>
                          </a:solidFill>
                          <a:latin typeface="Times New Roman" panose="02020603050405020304" pitchFamily="65" charset="-122"/>
                          <a:ea typeface="华文细黑" panose="02010600040101010101" pitchFamily="65" charset="-122"/>
                        </a:rPr>
                        <a:t>ax</a:t>
                      </a:r>
                      <a:r>
                        <a:rPr lang="zh-CN" altLang="en-US" sz="2010" b="0" kern="0" dirty="0">
                          <a:solidFill>
                            <a:srgbClr val="000000"/>
                          </a:solidFill>
                          <a:latin typeface="Times New Roman" panose="02020603050405020304" pitchFamily="65" charset="-122"/>
                          <a:ea typeface="华文细黑" panose="02010600040101010101" pitchFamily="65" charset="-122"/>
                        </a:rPr>
                        <a:t>可得</a:t>
                      </a:r>
                      <a:r>
                        <a:rPr lang="zh-CN" altLang="en-US" sz="2010" b="0" i="1" kern="0" dirty="0">
                          <a:solidFill>
                            <a:srgbClr val="000000"/>
                          </a:solidFill>
                          <a:latin typeface="Times New Roman" panose="02020603050405020304" pitchFamily="65" charset="-122"/>
                          <a:ea typeface="华文细黑" panose="02010600040101010101" pitchFamily="65" charset="-122"/>
                        </a:rPr>
                        <a:t>v</a:t>
                      </a:r>
                      <a:r>
                        <a:rPr lang="zh-CN" altLang="en-US" sz="1515" b="0" kern="0" baseline="59000" dirty="0">
                          <a:solidFill>
                            <a:srgbClr val="000000"/>
                          </a:solidFill>
                          <a:latin typeface="Times New Roman" panose="02020603050405020304" pitchFamily="65" charset="-122"/>
                          <a:ea typeface="华文细黑" panose="02010600040101010101" pitchFamily="65" charset="-122"/>
                        </a:rPr>
                        <a:t>2</a:t>
                      </a:r>
                      <a:r>
                        <a:rPr lang="zh-CN" altLang="en-US" sz="2010" b="0" kern="0" dirty="0">
                          <a:solidFill>
                            <a:srgbClr val="000000"/>
                          </a:solidFill>
                          <a:latin typeface="Times New Roman" panose="02020603050405020304" pitchFamily="65" charset="-122"/>
                          <a:ea typeface="华文细黑" panose="02010600040101010101" pitchFamily="65" charset="-122"/>
                        </a:rPr>
                        <a:t>=</a:t>
                      </a:r>
                      <a:r>
                        <a:rPr lang="zh-CN" altLang="en-US" sz="1810" b="0" kern="0" spc="-8" dirty="0">
                          <a:solidFill>
                            <a:srgbClr val="000000"/>
                          </a:solidFill>
                          <a:latin typeface="Times New Roman" panose="02020603050405020304" pitchFamily="65" charset="-122"/>
                          <a:ea typeface="华文细黑" panose="02010600040101010101" pitchFamily="65" charset="-122"/>
                        </a:rPr>
                        <a:t> </a:t>
                      </a:r>
                      <a:r>
                        <a:rPr lang="zh-CN" altLang="en-US" sz="2010" b="0" kern="0" dirty="0">
                          <a:solidFill>
                            <a:srgbClr val="000000"/>
                          </a:solidFill>
                          <a:latin typeface="Times New Roman" panose="02020603050405020304" pitchFamily="65" charset="-122"/>
                          <a:ea typeface="华文细黑" panose="02010600040101010101" pitchFamily="65" charset="-122"/>
                        </a:rPr>
                        <a:t>+2</a:t>
                      </a:r>
                      <a:r>
                        <a:rPr lang="zh-CN" altLang="en-US" sz="2010" b="0" i="1" kern="0" dirty="0">
                          <a:solidFill>
                            <a:srgbClr val="000000"/>
                          </a:solidFill>
                          <a:latin typeface="Times New Roman" panose="02020603050405020304" pitchFamily="65" charset="-122"/>
                          <a:ea typeface="华文细黑" panose="02010600040101010101" pitchFamily="65" charset="-122"/>
                        </a:rPr>
                        <a:t>ax</a:t>
                      </a:r>
                      <a:r>
                        <a:rPr lang="zh-CN" altLang="en-US" sz="2010" b="0" kern="0" dirty="0">
                          <a:solidFill>
                            <a:srgbClr val="000000"/>
                          </a:solidFill>
                          <a:latin typeface="Times New Roman" panose="02020603050405020304" pitchFamily="65" charset="-122"/>
                          <a:ea typeface="华文细黑" panose="02010600040101010101" pitchFamily="65" charset="-122"/>
                        </a:rPr>
                        <a:t>，纵截距</a:t>
                      </a:r>
                      <a:r>
                        <a:rPr lang="zh-CN" altLang="en-US" sz="2010" b="0" i="1" kern="0" dirty="0">
                          <a:solidFill>
                            <a:srgbClr val="000000"/>
                          </a:solidFill>
                          <a:latin typeface="Times New Roman" panose="02020603050405020304" pitchFamily="65" charset="-122"/>
                          <a:ea typeface="华文细黑" panose="02010600040101010101" pitchFamily="65" charset="-122"/>
                        </a:rPr>
                        <a:t>b</a:t>
                      </a:r>
                      <a:r>
                        <a:rPr lang="zh-CN" altLang="en-US" sz="2010" b="0" kern="0" dirty="0">
                          <a:solidFill>
                            <a:srgbClr val="000000"/>
                          </a:solidFill>
                          <a:latin typeface="Times New Roman" panose="02020603050405020304" pitchFamily="65" charset="-122"/>
                          <a:ea typeface="华文细黑" panose="02010600040101010101" pitchFamily="65" charset="-122"/>
                        </a:rPr>
                        <a:t>表示</a:t>
                      </a:r>
                      <a:r>
                        <a:rPr lang="zh-CN" altLang="en-US" sz="1810" b="0" kern="0" spc="-8" dirty="0">
                          <a:solidFill>
                            <a:srgbClr val="000000"/>
                          </a:solidFill>
                          <a:latin typeface="Times New Roman" panose="02020603050405020304" pitchFamily="65" charset="-122"/>
                          <a:ea typeface="华文细黑" panose="02010600040101010101" pitchFamily="65" charset="-122"/>
                        </a:rPr>
                        <a:t> </a:t>
                      </a:r>
                      <a:r>
                        <a:rPr lang="zh-CN" altLang="en-US" sz="2010" b="0" kern="0" dirty="0">
                          <a:solidFill>
                            <a:srgbClr val="000000"/>
                          </a:solidFill>
                          <a:latin typeface="Times New Roman" panose="02020603050405020304" pitchFamily="65" charset="-122"/>
                          <a:ea typeface="华文细黑" panose="02010600040101010101" pitchFamily="65" charset="-122"/>
                        </a:rPr>
                        <a:t>，图线斜率</a:t>
                      </a:r>
                      <a:r>
                        <a:rPr lang="zh-CN" altLang="en-US" sz="2010" b="0" i="1" kern="0" dirty="0">
                          <a:solidFill>
                            <a:srgbClr val="000000"/>
                          </a:solidFill>
                          <a:latin typeface="Times New Roman" panose="02020603050405020304" pitchFamily="65" charset="-122"/>
                          <a:ea typeface="华文细黑" panose="02010600040101010101" pitchFamily="65" charset="-122"/>
                        </a:rPr>
                        <a:t>k</a:t>
                      </a:r>
                      <a:r>
                        <a:rPr lang="zh-CN" altLang="en-US" sz="2010" b="0" kern="0" dirty="0">
                          <a:solidFill>
                            <a:srgbClr val="000000"/>
                          </a:solidFill>
                          <a:latin typeface="Times New Roman" panose="02020603050405020304" pitchFamily="65" charset="-122"/>
                          <a:ea typeface="华文细黑" panose="02010600040101010101" pitchFamily="65" charset="-122"/>
                        </a:rPr>
                        <a:t>表示2</a:t>
                      </a:r>
                      <a:r>
                        <a:rPr lang="zh-CN" altLang="en-US" sz="2010" b="0" i="1" kern="0" dirty="0">
                          <a:solidFill>
                            <a:srgbClr val="000000"/>
                          </a:solidFill>
                          <a:latin typeface="Times New Roman" panose="02020603050405020304" pitchFamily="65" charset="-122"/>
                          <a:ea typeface="华文细黑" panose="02010600040101010101" pitchFamily="65" charset="-122"/>
                        </a:rPr>
                        <a:t>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899583"/>
                  </a:ext>
                </a:extLst>
              </a:tr>
              <a:tr h="1800200">
                <a:tc>
                  <a:txBody>
                    <a:bodyPr/>
                    <a:lstStyle/>
                    <a:p>
                      <a:pPr eaLnBrk="0" latinLnBrk="1" hangingPunct="0">
                        <a:lnSpc>
                          <a:spcPct val="150000"/>
                        </a:lnSpc>
                        <a:spcBef>
                          <a:spcPts val="0"/>
                        </a:spcBef>
                      </a:pPr>
                      <a:r>
                        <a:rPr lang="zh-CN" altLang="en-US" sz="6075" kern="0" spc="8776" dirty="0">
                          <a:solidFill>
                            <a:srgbClr val="000000"/>
                          </a:solidFill>
                          <a:latin typeface="Times New Roman" panose="02020603050405020304" pitchFamily="65" charset="-122"/>
                          <a:ea typeface="华文细黑" panose="02010600040101010101" pitchFamily="65" charset="-122"/>
                        </a:rPr>
                        <a: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eaLnBrk="0" latinLnBrk="1" hangingPunct="0">
                        <a:lnSpc>
                          <a:spcPct val="150000"/>
                        </a:lnSpc>
                        <a:spcBef>
                          <a:spcPts val="500"/>
                        </a:spcBef>
                      </a:pPr>
                      <a:r>
                        <a:rPr lang="zh-CN" altLang="en-US" sz="2010" kern="0" dirty="0">
                          <a:solidFill>
                            <a:srgbClr val="000000"/>
                          </a:solidFill>
                          <a:latin typeface="Times New Roman" panose="02020603050405020304" pitchFamily="65" charset="-122"/>
                          <a:ea typeface="华文细黑" panose="02010600040101010101" pitchFamily="65" charset="-122"/>
                        </a:rPr>
                        <a:t>由</a:t>
                      </a:r>
                      <a:r>
                        <a:rPr lang="zh-CN" altLang="en-US" sz="2010" b="0" i="1" kern="0" dirty="0">
                          <a:solidFill>
                            <a:srgbClr val="000000"/>
                          </a:solidFill>
                          <a:latin typeface="Times New Roman" panose="02020603050405020304" pitchFamily="65" charset="-122"/>
                          <a:ea typeface="华文细黑" panose="02010600040101010101" pitchFamily="65" charset="-122"/>
                        </a:rPr>
                        <a:t>v</a:t>
                      </a:r>
                      <a:r>
                        <a:rPr lang="zh-CN" altLang="en-US" sz="1515" b="0" kern="0" baseline="59000" dirty="0">
                          <a:solidFill>
                            <a:srgbClr val="000000"/>
                          </a:solidFill>
                          <a:latin typeface="Times New Roman" panose="02020603050405020304" pitchFamily="65" charset="-122"/>
                          <a:ea typeface="华文细黑" panose="02010600040101010101" pitchFamily="65" charset="-122"/>
                        </a:rPr>
                        <a:t>2</a:t>
                      </a:r>
                      <a:r>
                        <a:rPr lang="zh-CN" altLang="en-US" sz="2010" b="0" kern="0" dirty="0">
                          <a:solidFill>
                            <a:srgbClr val="000000"/>
                          </a:solidFill>
                          <a:latin typeface="Times New Roman" panose="02020603050405020304" pitchFamily="65" charset="-122"/>
                          <a:ea typeface="华文细黑" panose="02010600040101010101" pitchFamily="65" charset="-122"/>
                        </a:rPr>
                        <a:t>-</a:t>
                      </a:r>
                      <a:r>
                        <a:rPr lang="zh-CN" altLang="en-US" sz="1810" b="0" kern="0" spc="-8" dirty="0">
                          <a:solidFill>
                            <a:srgbClr val="000000"/>
                          </a:solidFill>
                          <a:latin typeface="Times New Roman" panose="02020603050405020304" pitchFamily="65" charset="-122"/>
                          <a:ea typeface="华文细黑" panose="02010600040101010101" pitchFamily="65" charset="-122"/>
                        </a:rPr>
                        <a:t> </a:t>
                      </a:r>
                      <a:r>
                        <a:rPr lang="zh-CN" altLang="en-US" sz="2010" b="0" kern="0" dirty="0">
                          <a:solidFill>
                            <a:srgbClr val="000000"/>
                          </a:solidFill>
                          <a:latin typeface="Times New Roman" panose="02020603050405020304" pitchFamily="65" charset="-122"/>
                          <a:ea typeface="华文细黑" panose="02010600040101010101" pitchFamily="65" charset="-122"/>
                        </a:rPr>
                        <a:t>=2</a:t>
                      </a:r>
                      <a:r>
                        <a:rPr lang="zh-CN" altLang="en-US" sz="2010" b="0" i="1" kern="0" dirty="0">
                          <a:solidFill>
                            <a:srgbClr val="000000"/>
                          </a:solidFill>
                          <a:latin typeface="Times New Roman" panose="02020603050405020304" pitchFamily="65" charset="-122"/>
                          <a:ea typeface="华文细黑" panose="02010600040101010101" pitchFamily="65" charset="-122"/>
                        </a:rPr>
                        <a:t>ax</a:t>
                      </a:r>
                      <a:r>
                        <a:rPr lang="zh-CN" altLang="en-US" sz="2010" kern="0" dirty="0">
                          <a:solidFill>
                            <a:srgbClr val="000000"/>
                          </a:solidFill>
                          <a:latin typeface="Times New Roman" panose="02020603050405020304" pitchFamily="65" charset="-122"/>
                          <a:ea typeface="华文细黑" panose="02010600040101010101" pitchFamily="65" charset="-122"/>
                        </a:rPr>
                        <a:t>可得</a:t>
                      </a:r>
                      <a:r>
                        <a:rPr lang="zh-CN" altLang="en-US" sz="2010" i="1" kern="0" dirty="0">
                          <a:solidFill>
                            <a:srgbClr val="000000"/>
                          </a:solidFill>
                          <a:latin typeface="Times New Roman" panose="02020603050405020304" pitchFamily="65" charset="-122"/>
                          <a:ea typeface="华文细黑" panose="02010600040101010101" pitchFamily="65" charset="-122"/>
                        </a:rPr>
                        <a:t>ax</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575" kern="0" spc="3049"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，图线与</a:t>
                      </a:r>
                      <a:r>
                        <a:rPr lang="zh-CN" altLang="en-US" sz="2010" i="1" kern="0" dirty="0">
                          <a:solidFill>
                            <a:srgbClr val="000000"/>
                          </a:solidFill>
                          <a:latin typeface="Times New Roman" panose="02020603050405020304" pitchFamily="65" charset="-122"/>
                          <a:ea typeface="华文细黑" panose="02010600040101010101" pitchFamily="65" charset="-122"/>
                        </a:rPr>
                        <a:t>x</a:t>
                      </a:r>
                      <a:r>
                        <a:rPr lang="zh-CN" altLang="en-US" sz="2010" kern="0" dirty="0">
                          <a:solidFill>
                            <a:srgbClr val="000000"/>
                          </a:solidFill>
                          <a:latin typeface="Times New Roman" panose="02020603050405020304" pitchFamily="65" charset="-122"/>
                          <a:ea typeface="华文细黑" panose="02010600040101010101" pitchFamily="65" charset="-122"/>
                        </a:rPr>
                        <a:t>轴所围面积表示速度二次方的变化量</a:t>
                      </a:r>
                      <a:r>
                        <a:rPr lang="zh-CN" altLang="en-US" sz="2010" i="1" kern="0" dirty="0">
                          <a:solidFill>
                            <a:srgbClr val="000000"/>
                          </a:solidFill>
                          <a:latin typeface="Times New Roman" panose="02020603050405020304" pitchFamily="65" charset="-122"/>
                          <a:ea typeface="华文细黑" panose="02010600040101010101" pitchFamily="65" charset="-122"/>
                        </a:rPr>
                        <a:t>Δ</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1515" kern="0" baseline="5900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000000"/>
                          </a:solidFill>
                          <a:latin typeface="Times New Roman" panose="02020603050405020304" pitchFamily="65" charset="-122"/>
                          <a:ea typeface="华文细黑" panose="02010600040101010101" pitchFamily="65" charset="-122"/>
                        </a:rPr>
                        <a:t>)的一半</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3226004"/>
                  </a:ext>
                </a:extLst>
              </a:tr>
            </a:tbl>
          </a:graphicData>
        </a:graphic>
      </p:graphicFrame>
      <p:pic>
        <p:nvPicPr>
          <p:cNvPr id="40" name="图片 39" descr="textimage20.jpeg">
            <a:extLst>
              <a:ext uri="{FF2B5EF4-FFF2-40B4-BE49-F238E27FC236}">
                <a16:creationId xmlns:a16="http://schemas.microsoft.com/office/drawing/2014/main" id="{604093BE-296A-5011-90AD-FF23989D4547}"/>
              </a:ext>
            </a:extLst>
          </p:cNvPr>
          <p:cNvPicPr>
            <a:picLocks noChangeAspect="1"/>
          </p:cNvPicPr>
          <p:nvPr/>
        </p:nvPicPr>
        <p:blipFill>
          <a:blip r:embed="rId12">
            <a:clrChange>
              <a:clrFrom>
                <a:srgbClr val="FFFFFF"/>
              </a:clrFrom>
              <a:clrTo>
                <a:srgbClr val="FFFFFF">
                  <a:alpha val="0"/>
                </a:srgbClr>
              </a:clrTo>
            </a:clrChange>
            <a:duotone>
              <a:prstClr val="black"/>
              <a:schemeClr val="accent1">
                <a:tint val="45000"/>
                <a:satMod val="400000"/>
              </a:schemeClr>
            </a:duotone>
          </a:blip>
          <a:stretch>
            <a:fillRect/>
          </a:stretch>
        </p:blipFill>
        <p:spPr>
          <a:xfrm>
            <a:off x="6300118" y="1120263"/>
            <a:ext cx="1785719" cy="1589205"/>
          </a:xfrm>
          <a:prstGeom prst="rect">
            <a:avLst/>
          </a:prstGeom>
        </p:spPr>
      </p:pic>
      <p:pic>
        <p:nvPicPr>
          <p:cNvPr id="41" name="图片 3" descr="textimage21.jpeg">
            <a:extLst>
              <a:ext uri="{FF2B5EF4-FFF2-40B4-BE49-F238E27FC236}">
                <a16:creationId xmlns:a16="http://schemas.microsoft.com/office/drawing/2014/main" id="{31C9A4B7-74F3-C61D-986B-649BCE5448A2}"/>
              </a:ext>
            </a:extLst>
          </p:cNvPr>
          <p:cNvPicPr>
            <a:picLocks noChangeAspect="1"/>
          </p:cNvPicPr>
          <p:nvPr/>
        </p:nvPicPr>
        <p:blipFill>
          <a:blip r:embed="rId13">
            <a:clrChange>
              <a:clrFrom>
                <a:srgbClr val="FFFFFF"/>
              </a:clrFrom>
              <a:clrTo>
                <a:srgbClr val="FFFFFF">
                  <a:alpha val="0"/>
                </a:srgbClr>
              </a:clrTo>
            </a:clrChange>
            <a:duotone>
              <a:prstClr val="black"/>
              <a:schemeClr val="accent6">
                <a:tint val="45000"/>
                <a:satMod val="400000"/>
              </a:schemeClr>
            </a:duotone>
          </a:blip>
          <a:stretch>
            <a:fillRect/>
          </a:stretch>
        </p:blipFill>
        <p:spPr>
          <a:xfrm>
            <a:off x="6137394" y="2923960"/>
            <a:ext cx="1948443" cy="1522439"/>
          </a:xfrm>
          <a:prstGeom prst="rect">
            <a:avLst/>
          </a:prstGeom>
        </p:spPr>
      </p:pic>
      <p:graphicFrame>
        <p:nvGraphicFramePr>
          <p:cNvPr id="42" name="对象 41">
            <a:extLst>
              <a:ext uri="{FF2B5EF4-FFF2-40B4-BE49-F238E27FC236}">
                <a16:creationId xmlns:a16="http://schemas.microsoft.com/office/drawing/2014/main" id="{C1086D30-9D20-4B9C-9766-37A35580BD58}"/>
              </a:ext>
            </a:extLst>
          </p:cNvPr>
          <p:cNvGraphicFramePr>
            <a:graphicFrameLocks noChangeAspect="1"/>
          </p:cNvGraphicFramePr>
          <p:nvPr>
            <p:extLst>
              <p:ext uri="{D42A27DB-BD31-4B8C-83A1-F6EECF244321}">
                <p14:modId xmlns:p14="http://schemas.microsoft.com/office/powerpoint/2010/main" val="2275392477"/>
              </p:ext>
            </p:extLst>
          </p:nvPr>
        </p:nvGraphicFramePr>
        <p:xfrm>
          <a:off x="10518873" y="2842928"/>
          <a:ext cx="712787" cy="616138"/>
        </p:xfrm>
        <a:graphic>
          <a:graphicData uri="http://schemas.openxmlformats.org/presentationml/2006/ole">
            <mc:AlternateContent xmlns:mc="http://schemas.openxmlformats.org/markup-compatibility/2006">
              <mc:Choice xmlns:v="urn:schemas-microsoft-com:vml" Requires="v">
                <p:oleObj spid="_x0000_s8222" name="Equation" r:id="rId14" imgW="749160" imgH="647640" progId="Equation.DSMT4">
                  <p:embed/>
                </p:oleObj>
              </mc:Choice>
              <mc:Fallback>
                <p:oleObj name="Equation" r:id="rId14" imgW="749160" imgH="647640" progId="Equation.DSMT4">
                  <p:embed/>
                  <p:pic>
                    <p:nvPicPr>
                      <p:cNvPr id="20" name="对象 19">
                        <a:extLst>
                          <a:ext uri="{FF2B5EF4-FFF2-40B4-BE49-F238E27FC236}">
                            <a16:creationId xmlns:a16="http://schemas.microsoft.com/office/drawing/2014/main" id="{354CF941-602F-AB5C-FA41-F7D7FAB8DEDB}"/>
                          </a:ext>
                        </a:extLst>
                      </p:cNvPr>
                      <p:cNvPicPr/>
                      <p:nvPr/>
                    </p:nvPicPr>
                    <p:blipFill>
                      <a:blip r:embed="rId15"/>
                      <a:stretch>
                        <a:fillRect/>
                      </a:stretch>
                    </p:blipFill>
                    <p:spPr>
                      <a:xfrm>
                        <a:off x="10518873" y="2842928"/>
                        <a:ext cx="712787" cy="616138"/>
                      </a:xfrm>
                      <a:prstGeom prst="rect">
                        <a:avLst/>
                      </a:prstGeom>
                    </p:spPr>
                  </p:pic>
                </p:oleObj>
              </mc:Fallback>
            </mc:AlternateContent>
          </a:graphicData>
        </a:graphic>
      </p:graphicFrame>
      <p:graphicFrame>
        <p:nvGraphicFramePr>
          <p:cNvPr id="43" name="对象 42">
            <a:extLst>
              <a:ext uri="{FF2B5EF4-FFF2-40B4-BE49-F238E27FC236}">
                <a16:creationId xmlns:a16="http://schemas.microsoft.com/office/drawing/2014/main" id="{712103D0-19FE-5EC8-30A0-3A3ED9270334}"/>
              </a:ext>
            </a:extLst>
          </p:cNvPr>
          <p:cNvGraphicFramePr>
            <a:graphicFrameLocks noChangeAspect="1"/>
          </p:cNvGraphicFramePr>
          <p:nvPr>
            <p:extLst>
              <p:ext uri="{D42A27DB-BD31-4B8C-83A1-F6EECF244321}">
                <p14:modId xmlns:p14="http://schemas.microsoft.com/office/powerpoint/2010/main" val="4101135274"/>
              </p:ext>
            </p:extLst>
          </p:nvPr>
        </p:nvGraphicFramePr>
        <p:xfrm>
          <a:off x="8848973" y="1316666"/>
          <a:ext cx="212725" cy="311150"/>
        </p:xfrm>
        <a:graphic>
          <a:graphicData uri="http://schemas.openxmlformats.org/presentationml/2006/ole">
            <mc:AlternateContent xmlns:mc="http://schemas.openxmlformats.org/markup-compatibility/2006">
              <mc:Choice xmlns:v="urn:schemas-microsoft-com:vml" Requires="v">
                <p:oleObj spid="_x0000_s8223" name="Equation" r:id="rId16" imgW="212056" imgH="311051" progId="Equation.DSMT4">
                  <p:embed/>
                </p:oleObj>
              </mc:Choice>
              <mc:Fallback>
                <p:oleObj name="Equation" r:id="rId16" imgW="212056" imgH="311051" progId="Equation.DSMT4">
                  <p:embed/>
                  <p:pic>
                    <p:nvPicPr>
                      <p:cNvPr id="22" name="对象 21">
                        <a:extLst>
                          <a:ext uri="{FF2B5EF4-FFF2-40B4-BE49-F238E27FC236}">
                            <a16:creationId xmlns:a16="http://schemas.microsoft.com/office/drawing/2014/main" id="{5149A7A9-D7BF-832C-129E-6E2C6646C423}"/>
                          </a:ext>
                        </a:extLst>
                      </p:cNvPr>
                      <p:cNvPicPr/>
                      <p:nvPr/>
                    </p:nvPicPr>
                    <p:blipFill>
                      <a:blip r:embed="rId17"/>
                      <a:stretch>
                        <a:fillRect/>
                      </a:stretch>
                    </p:blipFill>
                    <p:spPr>
                      <a:xfrm>
                        <a:off x="8848973" y="1316666"/>
                        <a:ext cx="212725" cy="311150"/>
                      </a:xfrm>
                      <a:prstGeom prst="rect">
                        <a:avLst/>
                      </a:prstGeom>
                    </p:spPr>
                  </p:pic>
                </p:oleObj>
              </mc:Fallback>
            </mc:AlternateContent>
          </a:graphicData>
        </a:graphic>
      </p:graphicFrame>
      <p:graphicFrame>
        <p:nvGraphicFramePr>
          <p:cNvPr id="44" name="对象 43">
            <a:extLst>
              <a:ext uri="{FF2B5EF4-FFF2-40B4-BE49-F238E27FC236}">
                <a16:creationId xmlns:a16="http://schemas.microsoft.com/office/drawing/2014/main" id="{27EC35AB-0A4B-F0C0-1080-077DC287E20D}"/>
              </a:ext>
            </a:extLst>
          </p:cNvPr>
          <p:cNvGraphicFramePr>
            <a:graphicFrameLocks noChangeAspect="1"/>
          </p:cNvGraphicFramePr>
          <p:nvPr>
            <p:extLst>
              <p:ext uri="{D42A27DB-BD31-4B8C-83A1-F6EECF244321}">
                <p14:modId xmlns:p14="http://schemas.microsoft.com/office/powerpoint/2010/main" val="17518853"/>
              </p:ext>
            </p:extLst>
          </p:nvPr>
        </p:nvGraphicFramePr>
        <p:xfrm>
          <a:off x="10412510" y="1316666"/>
          <a:ext cx="212725" cy="311150"/>
        </p:xfrm>
        <a:graphic>
          <a:graphicData uri="http://schemas.openxmlformats.org/presentationml/2006/ole">
            <mc:AlternateContent xmlns:mc="http://schemas.openxmlformats.org/markup-compatibility/2006">
              <mc:Choice xmlns:v="urn:schemas-microsoft-com:vml" Requires="v">
                <p:oleObj spid="_x0000_s8224" name="Equation" r:id="rId16" imgW="212056" imgH="311051" progId="Equation.DSMT4">
                  <p:embed/>
                </p:oleObj>
              </mc:Choice>
              <mc:Fallback>
                <p:oleObj name="Equation" r:id="rId16" imgW="212056" imgH="311051" progId="Equation.DSMT4">
                  <p:embed/>
                  <p:pic>
                    <p:nvPicPr>
                      <p:cNvPr id="23" name="对象 22">
                        <a:extLst>
                          <a:ext uri="{FF2B5EF4-FFF2-40B4-BE49-F238E27FC236}">
                            <a16:creationId xmlns:a16="http://schemas.microsoft.com/office/drawing/2014/main" id="{05FE4D5A-0C06-3BF4-F97B-6502E997ECF9}"/>
                          </a:ext>
                        </a:extLst>
                      </p:cNvPr>
                      <p:cNvPicPr/>
                      <p:nvPr/>
                    </p:nvPicPr>
                    <p:blipFill>
                      <a:blip r:embed="rId17"/>
                      <a:stretch>
                        <a:fillRect/>
                      </a:stretch>
                    </p:blipFill>
                    <p:spPr>
                      <a:xfrm>
                        <a:off x="10412510" y="1316666"/>
                        <a:ext cx="212725" cy="311150"/>
                      </a:xfrm>
                      <a:prstGeom prst="rect">
                        <a:avLst/>
                      </a:prstGeom>
                    </p:spPr>
                  </p:pic>
                </p:oleObj>
              </mc:Fallback>
            </mc:AlternateContent>
          </a:graphicData>
        </a:graphic>
      </p:graphicFrame>
      <p:graphicFrame>
        <p:nvGraphicFramePr>
          <p:cNvPr id="45" name="对象 44">
            <a:extLst>
              <a:ext uri="{FF2B5EF4-FFF2-40B4-BE49-F238E27FC236}">
                <a16:creationId xmlns:a16="http://schemas.microsoft.com/office/drawing/2014/main" id="{F08CD8CC-4EA5-4C34-4343-2B484E221F2B}"/>
              </a:ext>
            </a:extLst>
          </p:cNvPr>
          <p:cNvGraphicFramePr>
            <a:graphicFrameLocks noChangeAspect="1"/>
          </p:cNvGraphicFramePr>
          <p:nvPr>
            <p:extLst>
              <p:ext uri="{D42A27DB-BD31-4B8C-83A1-F6EECF244321}">
                <p14:modId xmlns:p14="http://schemas.microsoft.com/office/powerpoint/2010/main" val="792563679"/>
              </p:ext>
            </p:extLst>
          </p:nvPr>
        </p:nvGraphicFramePr>
        <p:xfrm>
          <a:off x="9468470" y="1759290"/>
          <a:ext cx="216024" cy="315976"/>
        </p:xfrm>
        <a:graphic>
          <a:graphicData uri="http://schemas.openxmlformats.org/presentationml/2006/ole">
            <mc:AlternateContent xmlns:mc="http://schemas.openxmlformats.org/markup-compatibility/2006">
              <mc:Choice xmlns:v="urn:schemas-microsoft-com:vml" Requires="v">
                <p:oleObj spid="_x0000_s8225" name="Equation" r:id="rId16" imgW="212056" imgH="311051" progId="Equation.DSMT4">
                  <p:embed/>
                </p:oleObj>
              </mc:Choice>
              <mc:Fallback>
                <p:oleObj name="Equation" r:id="rId16" imgW="212056" imgH="311051" progId="Equation.DSMT4">
                  <p:embed/>
                  <p:pic>
                    <p:nvPicPr>
                      <p:cNvPr id="24" name="对象 23">
                        <a:extLst>
                          <a:ext uri="{FF2B5EF4-FFF2-40B4-BE49-F238E27FC236}">
                            <a16:creationId xmlns:a16="http://schemas.microsoft.com/office/drawing/2014/main" id="{C09B56A6-BE73-ED52-4327-6A8B9FD7495F}"/>
                          </a:ext>
                        </a:extLst>
                      </p:cNvPr>
                      <p:cNvPicPr/>
                      <p:nvPr/>
                    </p:nvPicPr>
                    <p:blipFill>
                      <a:blip r:embed="rId17"/>
                      <a:stretch>
                        <a:fillRect/>
                      </a:stretch>
                    </p:blipFill>
                    <p:spPr>
                      <a:xfrm>
                        <a:off x="9468470" y="1759290"/>
                        <a:ext cx="216024" cy="315976"/>
                      </a:xfrm>
                      <a:prstGeom prst="rect">
                        <a:avLst/>
                      </a:prstGeom>
                    </p:spPr>
                  </p:pic>
                </p:oleObj>
              </mc:Fallback>
            </mc:AlternateContent>
          </a:graphicData>
        </a:graphic>
      </p:graphicFrame>
      <p:graphicFrame>
        <p:nvGraphicFramePr>
          <p:cNvPr id="46" name="对象 45">
            <a:extLst>
              <a:ext uri="{FF2B5EF4-FFF2-40B4-BE49-F238E27FC236}">
                <a16:creationId xmlns:a16="http://schemas.microsoft.com/office/drawing/2014/main" id="{5DD9E14B-68E4-E490-B4DC-60CBE0C1C555}"/>
              </a:ext>
            </a:extLst>
          </p:cNvPr>
          <p:cNvGraphicFramePr>
            <a:graphicFrameLocks noChangeAspect="1"/>
          </p:cNvGraphicFramePr>
          <p:nvPr>
            <p:extLst>
              <p:ext uri="{D42A27DB-BD31-4B8C-83A1-F6EECF244321}">
                <p14:modId xmlns:p14="http://schemas.microsoft.com/office/powerpoint/2010/main" val="3541070214"/>
              </p:ext>
            </p:extLst>
          </p:nvPr>
        </p:nvGraphicFramePr>
        <p:xfrm>
          <a:off x="8812194" y="3014472"/>
          <a:ext cx="212725" cy="311150"/>
        </p:xfrm>
        <a:graphic>
          <a:graphicData uri="http://schemas.openxmlformats.org/presentationml/2006/ole">
            <mc:AlternateContent xmlns:mc="http://schemas.openxmlformats.org/markup-compatibility/2006">
              <mc:Choice xmlns:v="urn:schemas-microsoft-com:vml" Requires="v">
                <p:oleObj spid="_x0000_s8226" name="Equation" r:id="rId16" imgW="212056" imgH="311051" progId="Equation.DSMT4">
                  <p:embed/>
                </p:oleObj>
              </mc:Choice>
              <mc:Fallback>
                <p:oleObj name="Equation" r:id="rId16" imgW="212056" imgH="311051" progId="Equation.DSMT4">
                  <p:embed/>
                  <p:pic>
                    <p:nvPicPr>
                      <p:cNvPr id="25" name="对象 24">
                        <a:extLst>
                          <a:ext uri="{FF2B5EF4-FFF2-40B4-BE49-F238E27FC236}">
                            <a16:creationId xmlns:a16="http://schemas.microsoft.com/office/drawing/2014/main" id="{393DDB7B-6267-AC38-7038-D14E699987E2}"/>
                          </a:ext>
                        </a:extLst>
                      </p:cNvPr>
                      <p:cNvPicPr/>
                      <p:nvPr/>
                    </p:nvPicPr>
                    <p:blipFill>
                      <a:blip r:embed="rId17"/>
                      <a:stretch>
                        <a:fillRect/>
                      </a:stretch>
                    </p:blipFill>
                    <p:spPr>
                      <a:xfrm>
                        <a:off x="8812194" y="3014472"/>
                        <a:ext cx="212725" cy="311150"/>
                      </a:xfrm>
                      <a:prstGeom prst="rect">
                        <a:avLst/>
                      </a:prstGeom>
                    </p:spPr>
                  </p:pic>
                </p:oleObj>
              </mc:Fallback>
            </mc:AlternateContent>
          </a:graphicData>
        </a:graphic>
      </p:graphicFrame>
      <p:graphicFrame>
        <p:nvGraphicFramePr>
          <p:cNvPr id="47" name="表格 46">
            <a:extLst>
              <a:ext uri="{FF2B5EF4-FFF2-40B4-BE49-F238E27FC236}">
                <a16:creationId xmlns:a16="http://schemas.microsoft.com/office/drawing/2014/main" id="{1124DE09-F4FD-0825-B3F6-4E1FCA623375}"/>
              </a:ext>
            </a:extLst>
          </p:cNvPr>
          <p:cNvGraphicFramePr>
            <a:graphicFrameLocks noGrp="1"/>
          </p:cNvGraphicFramePr>
          <p:nvPr>
            <p:extLst>
              <p:ext uri="{D42A27DB-BD31-4B8C-83A1-F6EECF244321}">
                <p14:modId xmlns:p14="http://schemas.microsoft.com/office/powerpoint/2010/main" val="1780045690"/>
              </p:ext>
            </p:extLst>
          </p:nvPr>
        </p:nvGraphicFramePr>
        <p:xfrm>
          <a:off x="323195" y="4580144"/>
          <a:ext cx="10302039" cy="1800200"/>
        </p:xfrm>
        <a:graphic>
          <a:graphicData uri="http://schemas.openxmlformats.org/drawingml/2006/table">
            <a:tbl>
              <a:tblPr firstRow="1" bandRow="1">
                <a:tableStyleId>{5C22544A-7EE6-4342-B048-85BDC9FD1C3A}</a:tableStyleId>
              </a:tblPr>
              <a:tblGrid>
                <a:gridCol w="2160499">
                  <a:extLst>
                    <a:ext uri="{9D8B030D-6E8A-4147-A177-3AD203B41FA5}">
                      <a16:colId xmlns:a16="http://schemas.microsoft.com/office/drawing/2014/main" val="1831836631"/>
                    </a:ext>
                  </a:extLst>
                </a:gridCol>
                <a:gridCol w="8141540">
                  <a:extLst>
                    <a:ext uri="{9D8B030D-6E8A-4147-A177-3AD203B41FA5}">
                      <a16:colId xmlns:a16="http://schemas.microsoft.com/office/drawing/2014/main" val="389990873"/>
                    </a:ext>
                  </a:extLst>
                </a:gridCol>
              </a:tblGrid>
              <a:tr h="1800200">
                <a:tc>
                  <a:txBody>
                    <a:bodyPr/>
                    <a:lstStyle/>
                    <a:p>
                      <a:pPr eaLnBrk="0" latinLnBrk="1" hangingPunct="0">
                        <a:lnSpc>
                          <a:spcPct val="150000"/>
                        </a:lnSpc>
                        <a:spcBef>
                          <a:spcPts val="0"/>
                        </a:spcBef>
                      </a:pPr>
                      <a:r>
                        <a:rPr lang="zh-CN" altLang="en-US" sz="6010" kern="0" spc="9891" dirty="0">
                          <a:solidFill>
                            <a:srgbClr val="000000"/>
                          </a:solidFill>
                          <a:latin typeface="Times New Roman" panose="02020603050405020304" pitchFamily="65" charset="-122"/>
                          <a:ea typeface="华文细黑" panose="02010600040101010101" pitchFamily="65" charset="-122"/>
                        </a:rPr>
                        <a:t> </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2495" rtl="0" eaLnBrk="0" fontAlgn="auto" latinLnBrk="1" hangingPunct="0">
                        <a:lnSpc>
                          <a:spcPct val="150000"/>
                        </a:lnSpc>
                        <a:spcBef>
                          <a:spcPts val="0"/>
                        </a:spcBef>
                        <a:spcAft>
                          <a:spcPts val="0"/>
                        </a:spcAft>
                        <a:buClrTx/>
                        <a:buSzTx/>
                        <a:buFontTx/>
                        <a:buNone/>
                        <a:tabLst/>
                        <a:defRPr/>
                      </a:pPr>
                      <a:r>
                        <a:rPr lang="zh-CN" altLang="en-US" sz="2010" b="0" i="1" kern="0" dirty="0">
                          <a:solidFill>
                            <a:srgbClr val="000000"/>
                          </a:solidFill>
                          <a:latin typeface="Times New Roman" panose="02020603050405020304" pitchFamily="65" charset="-122"/>
                          <a:ea typeface="华文细黑" panose="02010600040101010101" pitchFamily="65" charset="-122"/>
                          <a:cs typeface="+mn-cs"/>
                        </a:rPr>
                        <a:t>v-x</a:t>
                      </a:r>
                      <a:r>
                        <a:rPr lang="zh-CN" altLang="en-US" sz="2010" b="0" kern="0" dirty="0">
                          <a:solidFill>
                            <a:srgbClr val="000000"/>
                          </a:solidFill>
                          <a:latin typeface="Times New Roman" panose="02020603050405020304" pitchFamily="65" charset="-122"/>
                          <a:ea typeface="华文细黑" panose="02010600040101010101" pitchFamily="65" charset="-122"/>
                          <a:cs typeface="+mn-cs"/>
                        </a:rPr>
                        <a:t>图像中图线斜率</a:t>
                      </a:r>
                      <a:r>
                        <a:rPr lang="zh-CN" altLang="en-US" sz="2010" b="0" i="1" kern="0" dirty="0">
                          <a:solidFill>
                            <a:srgbClr val="000000"/>
                          </a:solidFill>
                          <a:latin typeface="Times New Roman" panose="02020603050405020304" pitchFamily="65" charset="-122"/>
                          <a:ea typeface="华文细黑" panose="02010600040101010101" pitchFamily="65" charset="-122"/>
                          <a:cs typeface="+mn-cs"/>
                        </a:rPr>
                        <a:t>k</a:t>
                      </a:r>
                      <a:r>
                        <a:rPr lang="zh-CN" altLang="en-US" sz="2010" b="0" kern="0" dirty="0">
                          <a:solidFill>
                            <a:srgbClr val="000000"/>
                          </a:solidFill>
                          <a:latin typeface="Times New Roman" panose="02020603050405020304" pitchFamily="65" charset="-122"/>
                          <a:ea typeface="华文细黑" panose="02010600040101010101" pitchFamily="65" charset="-122"/>
                          <a:cs typeface="+mn-cs"/>
                        </a:rPr>
                        <a:t>=  =     = ，则</a:t>
                      </a:r>
                      <a:r>
                        <a:rPr lang="zh-CN" altLang="en-US" sz="2010" b="0" i="1" kern="0" dirty="0">
                          <a:solidFill>
                            <a:srgbClr val="000000"/>
                          </a:solidFill>
                          <a:latin typeface="Times New Roman" panose="02020603050405020304" pitchFamily="65" charset="-122"/>
                          <a:ea typeface="华文细黑" panose="02010600040101010101" pitchFamily="65" charset="-122"/>
                          <a:cs typeface="+mn-cs"/>
                        </a:rPr>
                        <a:t>a=kv</a:t>
                      </a:r>
                      <a:r>
                        <a:rPr lang="zh-CN" altLang="en-US" sz="2010" b="0" i="0" kern="0" dirty="0">
                          <a:solidFill>
                            <a:srgbClr val="000000"/>
                          </a:solidFill>
                          <a:latin typeface="Times New Roman" panose="02020603050405020304" pitchFamily="65" charset="-122"/>
                          <a:ea typeface="华文细黑" panose="02010600040101010101" pitchFamily="65" charset="-122"/>
                          <a:cs typeface="+mn-cs"/>
                        </a:rPr>
                        <a:t>，</a:t>
                      </a:r>
                      <a:r>
                        <a:rPr lang="zh-CN" altLang="en-US" sz="2010" b="0" kern="0" dirty="0">
                          <a:solidFill>
                            <a:srgbClr val="000000"/>
                          </a:solidFill>
                          <a:latin typeface="Times New Roman" panose="02020603050405020304" pitchFamily="65" charset="-122"/>
                          <a:ea typeface="华文细黑" panose="02010600040101010101" pitchFamily="65" charset="-122"/>
                          <a:cs typeface="+mn-cs"/>
                        </a:rPr>
                        <a:t>可知随物体运动速度的增大,物体的加速度</a:t>
                      </a:r>
                      <a:r>
                        <a:rPr lang="zh-CN" altLang="en-US" sz="2010" b="0" i="1" kern="0" dirty="0">
                          <a:solidFill>
                            <a:srgbClr val="000000"/>
                          </a:solidFill>
                          <a:latin typeface="Times New Roman" panose="02020603050405020304" pitchFamily="65" charset="-122"/>
                          <a:ea typeface="华文细黑" panose="02010600040101010101" pitchFamily="65" charset="-122"/>
                          <a:cs typeface="+mn-cs"/>
                        </a:rPr>
                        <a:t>a</a:t>
                      </a:r>
                      <a:r>
                        <a:rPr lang="zh-CN" altLang="en-US" sz="2010" b="0" kern="0" dirty="0">
                          <a:solidFill>
                            <a:srgbClr val="000000"/>
                          </a:solidFill>
                          <a:latin typeface="Times New Roman" panose="02020603050405020304" pitchFamily="65" charset="-122"/>
                          <a:ea typeface="华文细黑" panose="02010600040101010101" pitchFamily="65" charset="-122"/>
                          <a:cs typeface="+mn-cs"/>
                        </a:rPr>
                        <a:t>也增大，</a:t>
                      </a:r>
                      <a:r>
                        <a:rPr lang="zh-CN" altLang="en-US" sz="2010" b="0" i="0" kern="0" dirty="0">
                          <a:solidFill>
                            <a:srgbClr val="000000"/>
                          </a:solidFill>
                          <a:latin typeface="Times New Roman" panose="02020603050405020304" pitchFamily="65" charset="-122"/>
                          <a:ea typeface="华文细黑" panose="02010600040101010101" pitchFamily="65" charset="-122"/>
                          <a:cs typeface="+mn-cs"/>
                        </a:rPr>
                        <a:t>物体</a:t>
                      </a:r>
                      <a:r>
                        <a:rPr lang="zh-CN" altLang="en-US" sz="2010" b="0" kern="0" dirty="0">
                          <a:solidFill>
                            <a:srgbClr val="000000"/>
                          </a:solidFill>
                          <a:latin typeface="Times New Roman" panose="02020603050405020304" pitchFamily="65" charset="-122"/>
                          <a:ea typeface="华文细黑" panose="02010600040101010101" pitchFamily="65" charset="-122"/>
                          <a:cs typeface="+mn-cs"/>
                        </a:rPr>
                        <a:t>做加速度增大的变加速直线运动</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4899583"/>
                  </a:ext>
                </a:extLst>
              </a:tr>
            </a:tbl>
          </a:graphicData>
        </a:graphic>
      </p:graphicFrame>
      <p:pic>
        <p:nvPicPr>
          <p:cNvPr id="48" name="图片 3" descr="textimage18.jpeg">
            <a:extLst>
              <a:ext uri="{FF2B5EF4-FFF2-40B4-BE49-F238E27FC236}">
                <a16:creationId xmlns:a16="http://schemas.microsoft.com/office/drawing/2014/main" id="{FEBE74AC-A4D7-4F4A-CD4A-1333E500CBB8}"/>
              </a:ext>
            </a:extLst>
          </p:cNvPr>
          <p:cNvPicPr>
            <a:picLocks noChangeAspect="1"/>
          </p:cNvPicPr>
          <p:nvPr/>
        </p:nvPicPr>
        <p:blipFill>
          <a:blip r:embed="rId18">
            <a:duotone>
              <a:prstClr val="black"/>
              <a:schemeClr val="accent1">
                <a:tint val="45000"/>
                <a:satMod val="400000"/>
              </a:schemeClr>
            </a:duotone>
            <a:clrChange>
              <a:clrFrom>
                <a:srgbClr val="FFFFFF"/>
              </a:clrFrom>
              <a:clrTo>
                <a:srgbClr val="FFFFFF">
                  <a:alpha val="0"/>
                </a:srgbClr>
              </a:clrTo>
            </a:clrChange>
          </a:blip>
          <a:stretch>
            <a:fillRect/>
          </a:stretch>
        </p:blipFill>
        <p:spPr>
          <a:xfrm>
            <a:off x="418588" y="4680443"/>
            <a:ext cx="1862592" cy="1527593"/>
          </a:xfrm>
          <a:prstGeom prst="rect">
            <a:avLst/>
          </a:prstGeom>
        </p:spPr>
      </p:pic>
      <p:graphicFrame>
        <p:nvGraphicFramePr>
          <p:cNvPr id="49" name="对象 48">
            <a:extLst>
              <a:ext uri="{FF2B5EF4-FFF2-40B4-BE49-F238E27FC236}">
                <a16:creationId xmlns:a16="http://schemas.microsoft.com/office/drawing/2014/main" id="{AC141CAD-6C10-FF7E-8480-F6DDDFC4542A}"/>
              </a:ext>
            </a:extLst>
          </p:cNvPr>
          <p:cNvGraphicFramePr>
            <a:graphicFrameLocks noChangeAspect="1"/>
          </p:cNvGraphicFramePr>
          <p:nvPr>
            <p:extLst>
              <p:ext uri="{D42A27DB-BD31-4B8C-83A1-F6EECF244321}">
                <p14:modId xmlns:p14="http://schemas.microsoft.com/office/powerpoint/2010/main" val="3198302894"/>
              </p:ext>
            </p:extLst>
          </p:nvPr>
        </p:nvGraphicFramePr>
        <p:xfrm>
          <a:off x="4975026" y="4944414"/>
          <a:ext cx="388988" cy="643842"/>
        </p:xfrm>
        <a:graphic>
          <a:graphicData uri="http://schemas.openxmlformats.org/presentationml/2006/ole">
            <mc:AlternateContent xmlns:mc="http://schemas.openxmlformats.org/markup-compatibility/2006">
              <mc:Choice xmlns:v="urn:schemas-microsoft-com:vml" Requires="v">
                <p:oleObj spid="_x0000_s8227" name="Equation" r:id="rId19" imgW="368280" imgH="609480" progId="Equation.DSMT4">
                  <p:embed/>
                </p:oleObj>
              </mc:Choice>
              <mc:Fallback>
                <p:oleObj name="Equation" r:id="rId19" imgW="368280" imgH="609480" progId="Equation.DSMT4">
                  <p:embed/>
                  <p:pic>
                    <p:nvPicPr>
                      <p:cNvPr id="28" name="对象 27">
                        <a:extLst>
                          <a:ext uri="{FF2B5EF4-FFF2-40B4-BE49-F238E27FC236}">
                            <a16:creationId xmlns:a16="http://schemas.microsoft.com/office/drawing/2014/main" id="{44ED117A-BBAC-2923-A975-B5929E8E528D}"/>
                          </a:ext>
                        </a:extLst>
                      </p:cNvPr>
                      <p:cNvPicPr/>
                      <p:nvPr/>
                    </p:nvPicPr>
                    <p:blipFill>
                      <a:blip r:embed="rId20"/>
                      <a:stretch>
                        <a:fillRect/>
                      </a:stretch>
                    </p:blipFill>
                    <p:spPr>
                      <a:xfrm>
                        <a:off x="4975026" y="4944414"/>
                        <a:ext cx="388988" cy="643842"/>
                      </a:xfrm>
                      <a:prstGeom prst="rect">
                        <a:avLst/>
                      </a:prstGeom>
                    </p:spPr>
                  </p:pic>
                </p:oleObj>
              </mc:Fallback>
            </mc:AlternateContent>
          </a:graphicData>
        </a:graphic>
      </p:graphicFrame>
      <p:graphicFrame>
        <p:nvGraphicFramePr>
          <p:cNvPr id="50" name="对象 49">
            <a:extLst>
              <a:ext uri="{FF2B5EF4-FFF2-40B4-BE49-F238E27FC236}">
                <a16:creationId xmlns:a16="http://schemas.microsoft.com/office/drawing/2014/main" id="{A03E2F6F-3441-615B-44B4-D78CC2339862}"/>
              </a:ext>
            </a:extLst>
          </p:cNvPr>
          <p:cNvGraphicFramePr>
            <a:graphicFrameLocks noChangeAspect="1"/>
          </p:cNvGraphicFramePr>
          <p:nvPr>
            <p:extLst>
              <p:ext uri="{D42A27DB-BD31-4B8C-83A1-F6EECF244321}">
                <p14:modId xmlns:p14="http://schemas.microsoft.com/office/powerpoint/2010/main" val="1884712785"/>
              </p:ext>
            </p:extLst>
          </p:nvPr>
        </p:nvGraphicFramePr>
        <p:xfrm>
          <a:off x="5607050" y="4943731"/>
          <a:ext cx="858838" cy="644525"/>
        </p:xfrm>
        <a:graphic>
          <a:graphicData uri="http://schemas.openxmlformats.org/presentationml/2006/ole">
            <mc:AlternateContent xmlns:mc="http://schemas.openxmlformats.org/markup-compatibility/2006">
              <mc:Choice xmlns:v="urn:schemas-microsoft-com:vml" Requires="v">
                <p:oleObj spid="_x0000_s8228" name="Equation" r:id="rId21" imgW="812520" imgH="609480" progId="Equation.DSMT4">
                  <p:embed/>
                </p:oleObj>
              </mc:Choice>
              <mc:Fallback>
                <p:oleObj name="Equation" r:id="rId21" imgW="812520" imgH="609480" progId="Equation.DSMT4">
                  <p:embed/>
                  <p:pic>
                    <p:nvPicPr>
                      <p:cNvPr id="29" name="对象 28">
                        <a:extLst>
                          <a:ext uri="{FF2B5EF4-FFF2-40B4-BE49-F238E27FC236}">
                            <a16:creationId xmlns:a16="http://schemas.microsoft.com/office/drawing/2014/main" id="{205F417D-D810-7057-78D6-BE96FCA0F2B4}"/>
                          </a:ext>
                        </a:extLst>
                      </p:cNvPr>
                      <p:cNvPicPr/>
                      <p:nvPr/>
                    </p:nvPicPr>
                    <p:blipFill>
                      <a:blip r:embed="rId22"/>
                      <a:stretch>
                        <a:fillRect/>
                      </a:stretch>
                    </p:blipFill>
                    <p:spPr>
                      <a:xfrm>
                        <a:off x="5607050" y="4943731"/>
                        <a:ext cx="858838" cy="644525"/>
                      </a:xfrm>
                      <a:prstGeom prst="rect">
                        <a:avLst/>
                      </a:prstGeom>
                    </p:spPr>
                  </p:pic>
                </p:oleObj>
              </mc:Fallback>
            </mc:AlternateContent>
          </a:graphicData>
        </a:graphic>
      </p:graphicFrame>
      <p:graphicFrame>
        <p:nvGraphicFramePr>
          <p:cNvPr id="51" name="对象 50">
            <a:extLst>
              <a:ext uri="{FF2B5EF4-FFF2-40B4-BE49-F238E27FC236}">
                <a16:creationId xmlns:a16="http://schemas.microsoft.com/office/drawing/2014/main" id="{CD83059F-00D1-58F5-49AD-B14228879A1F}"/>
              </a:ext>
            </a:extLst>
          </p:cNvPr>
          <p:cNvGraphicFramePr>
            <a:graphicFrameLocks noChangeAspect="1"/>
          </p:cNvGraphicFramePr>
          <p:nvPr>
            <p:extLst>
              <p:ext uri="{D42A27DB-BD31-4B8C-83A1-F6EECF244321}">
                <p14:modId xmlns:p14="http://schemas.microsoft.com/office/powerpoint/2010/main" val="3053848031"/>
              </p:ext>
            </p:extLst>
          </p:nvPr>
        </p:nvGraphicFramePr>
        <p:xfrm>
          <a:off x="6689217" y="4955590"/>
          <a:ext cx="227012" cy="642937"/>
        </p:xfrm>
        <a:graphic>
          <a:graphicData uri="http://schemas.openxmlformats.org/presentationml/2006/ole">
            <mc:AlternateContent xmlns:mc="http://schemas.openxmlformats.org/markup-compatibility/2006">
              <mc:Choice xmlns:v="urn:schemas-microsoft-com:vml" Requires="v">
                <p:oleObj spid="_x0000_s8229" name="Equation" r:id="rId23" imgW="215640" imgH="609480" progId="Equation.DSMT4">
                  <p:embed/>
                </p:oleObj>
              </mc:Choice>
              <mc:Fallback>
                <p:oleObj name="Equation" r:id="rId23" imgW="215640" imgH="609480" progId="Equation.DSMT4">
                  <p:embed/>
                  <p:pic>
                    <p:nvPicPr>
                      <p:cNvPr id="30" name="对象 29">
                        <a:extLst>
                          <a:ext uri="{FF2B5EF4-FFF2-40B4-BE49-F238E27FC236}">
                            <a16:creationId xmlns:a16="http://schemas.microsoft.com/office/drawing/2014/main" id="{88DA890A-A9AD-4A3A-7E06-4F05B83B67B0}"/>
                          </a:ext>
                        </a:extLst>
                      </p:cNvPr>
                      <p:cNvPicPr/>
                      <p:nvPr/>
                    </p:nvPicPr>
                    <p:blipFill>
                      <a:blip r:embed="rId24"/>
                      <a:stretch>
                        <a:fillRect/>
                      </a:stretch>
                    </p:blipFill>
                    <p:spPr>
                      <a:xfrm>
                        <a:off x="6689217" y="4955590"/>
                        <a:ext cx="227012" cy="642937"/>
                      </a:xfrm>
                      <a:prstGeom prst="rect">
                        <a:avLst/>
                      </a:prstGeom>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470" y="251917"/>
            <a:ext cx="9936574" cy="394979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关键</a:t>
            </a:r>
            <a:r>
              <a:rPr lang="en-US" altLang="zh-CN" sz="2500" b="1" dirty="0">
                <a:solidFill>
                  <a:srgbClr val="DE0000"/>
                </a:solidFill>
                <a:latin typeface="微软雅黑" panose="020B0503020204020204" pitchFamily="34" charset="-122"/>
                <a:ea typeface="微软雅黑" panose="020B0503020204020204" pitchFamily="34" charset="-122"/>
              </a:rPr>
              <a:t>·</a:t>
            </a:r>
            <a:r>
              <a:rPr lang="zh-CN" altLang="en-US" sz="2500" b="1" dirty="0">
                <a:solidFill>
                  <a:srgbClr val="DE0000"/>
                </a:solidFill>
                <a:latin typeface="微软雅黑" panose="020B0503020204020204" pitchFamily="34" charset="-122"/>
                <a:ea typeface="微软雅黑" panose="020B0503020204020204" pitchFamily="34" charset="-122"/>
              </a:rPr>
              <a:t>方法</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图像问题的一般解题思路</a:t>
            </a:r>
            <a:endParaRPr lang="zh-CN" altLang="en-US" dirty="0"/>
          </a:p>
          <a:p>
            <a:pPr marL="0" indent="0" eaLnBrk="0" latinLnBrk="1" hangingPunct="0">
              <a:lnSpc>
                <a:spcPct val="150000"/>
              </a:lnSpc>
              <a:spcBef>
                <a:spcPts val="145"/>
              </a:spcBef>
              <a:buNone/>
            </a:pPr>
            <a:r>
              <a:rPr lang="zh-CN" altLang="en-US" sz="13735" kern="0" spc="35316"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26.jpeg"/>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2699718" y="1234933"/>
            <a:ext cx="7292602" cy="437067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68961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题型2　图像间的转换</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1.解决图像转换类问题的一般流程</a:t>
            </a:r>
            <a:endParaRPr lang="zh-CN" altLang="en-US" b="1" dirty="0"/>
          </a:p>
          <a:p>
            <a:pPr marL="0" indent="0" eaLnBrk="0" latinLnBrk="1" hangingPunct="0">
              <a:lnSpc>
                <a:spcPct val="150000"/>
              </a:lnSpc>
              <a:spcBef>
                <a:spcPts val="145"/>
              </a:spcBef>
              <a:buNone/>
            </a:pPr>
            <a:r>
              <a:rPr lang="zh-CN" altLang="en-US" sz="5050" kern="0" spc="65001"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810"/>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2.解决图像转换类问题的三个关键点</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(1)注意</a:t>
            </a:r>
            <a:r>
              <a:rPr lang="zh-CN" altLang="en-US" sz="2410" u="sng" kern="0" dirty="0">
                <a:solidFill>
                  <a:srgbClr val="000000"/>
                </a:solidFill>
                <a:latin typeface="Times New Roman" panose="02020603050405020304" pitchFamily="65" charset="-122"/>
                <a:ea typeface="华文细黑" panose="02010600040101010101" pitchFamily="65" charset="-122"/>
              </a:rPr>
              <a:t>合理划分运动阶段，分阶段进行图像转换</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(2)注意相邻运动阶段的衔接，尤其是运动参量的衔接；</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(3)注意图像转换前后核心物理量间的定量关系，这是图像转换的依据。</a:t>
            </a:r>
            <a:endParaRPr lang="zh-CN" altLang="en-US" dirty="0"/>
          </a:p>
        </p:txBody>
      </p:sp>
      <p:pic>
        <p:nvPicPr>
          <p:cNvPr id="3" name="图片 3" descr="textimage27.jpeg"/>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2440756" y="1900419"/>
            <a:ext cx="7243738" cy="100047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441135"/>
            <a:ext cx="3004582" cy="85958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小专题</a:t>
            </a:r>
            <a:r>
              <a:rPr lang="en-US" altLang="zh-CN" sz="5000" b="1" dirty="0">
                <a:solidFill>
                  <a:schemeClr val="bg1"/>
                </a:solidFill>
                <a:latin typeface="微软雅黑" panose="020B0503020204020204" pitchFamily="34" charset="-122"/>
                <a:ea typeface="微软雅黑" panose="020B0503020204020204" pitchFamily="34" charset="-122"/>
              </a:rPr>
              <a:t>2</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441135"/>
            <a:ext cx="6599869" cy="861570"/>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追及相遇问题</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95462" y="467941"/>
            <a:ext cx="11831400" cy="510293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题型　追及相遇问题</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1.追及相遇问题的物理本质</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追及相遇问题的</a:t>
            </a:r>
            <a:r>
              <a:rPr lang="zh-CN" altLang="en-US" sz="2410" u="sng" kern="0" dirty="0">
                <a:solidFill>
                  <a:srgbClr val="000000"/>
                </a:solidFill>
                <a:latin typeface="Times New Roman" panose="02020603050405020304" pitchFamily="65" charset="-122"/>
                <a:ea typeface="华文细黑" panose="02010600040101010101" pitchFamily="65" charset="-122"/>
              </a:rPr>
              <a:t>物理本质是研究两个物体的时空关系</a:t>
            </a:r>
            <a:r>
              <a:rPr lang="zh-CN" altLang="en-US" sz="2410" kern="0" dirty="0">
                <a:solidFill>
                  <a:srgbClr val="000000"/>
                </a:solidFill>
                <a:latin typeface="Times New Roman" panose="02020603050405020304" pitchFamily="65" charset="-122"/>
                <a:ea typeface="华文细黑" panose="02010600040101010101" pitchFamily="65" charset="-122"/>
              </a:rPr>
              <a:t>，而其中的核心</a:t>
            </a:r>
            <a:r>
              <a:rPr lang="zh-CN" altLang="en-US" sz="2410" kern="0" dirty="0">
                <a:solidFill>
                  <a:srgbClr val="C00000"/>
                </a:solidFill>
                <a:latin typeface="Times New Roman" panose="02020603050405020304" pitchFamily="65" charset="-122"/>
                <a:ea typeface="华文细黑" panose="02010600040101010101" pitchFamily="65" charset="-122"/>
              </a:rPr>
              <a:t>“相遇”是指两</a:t>
            </a:r>
            <a:br>
              <a:rPr dirty="0">
                <a:solidFill>
                  <a:srgbClr val="C00000"/>
                </a:solidFill>
              </a:rPr>
            </a:br>
            <a:r>
              <a:rPr lang="zh-CN" altLang="en-US" sz="2410" kern="0" dirty="0">
                <a:solidFill>
                  <a:srgbClr val="C00000"/>
                </a:solidFill>
                <a:latin typeface="Times New Roman" panose="02020603050405020304" pitchFamily="65" charset="-122"/>
                <a:ea typeface="华文细黑" panose="02010600040101010101" pitchFamily="65" charset="-122"/>
              </a:rPr>
              <a:t>个物体在同一时刻处于同一位置</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2.分析追及相遇问题的出发点</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(1)时间关系:若同时运动同时停止，则</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相同；若两个物体运动有先后顺序，则</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a:solidFill>
                  <a:srgbClr val="000000"/>
                </a:solidFill>
                <a:latin typeface="Times New Roman" panose="02020603050405020304" pitchFamily="65" charset="-122"/>
                <a:ea typeface="华文细黑" panose="02010600040101010101" pitchFamily="65" charset="-122"/>
              </a:rPr>
              <a:t>先</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a:solidFill>
                  <a:srgbClr val="000000"/>
                </a:solidFill>
                <a:latin typeface="Times New Roman" panose="02020603050405020304" pitchFamily="65" charset="-122"/>
                <a:ea typeface="华文细黑" panose="02010600040101010101" pitchFamily="65" charset="-122"/>
              </a:rPr>
              <a:t>后</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(2)位移关系:</a:t>
            </a:r>
            <a:r>
              <a:rPr lang="zh-CN" altLang="en-US" sz="2410" u="sng" kern="0" dirty="0">
                <a:solidFill>
                  <a:srgbClr val="000000"/>
                </a:solidFill>
                <a:latin typeface="Times New Roman" panose="02020603050405020304" pitchFamily="65" charset="-122"/>
                <a:ea typeface="华文细黑" panose="02010600040101010101" pitchFamily="65" charset="-122"/>
              </a:rPr>
              <a:t>在确定两物体位移关系时通常需要借助两物体</a:t>
            </a:r>
            <a:r>
              <a:rPr lang="zh-CN" altLang="en-US" sz="2410" u="sng" kern="0" dirty="0">
                <a:solidFill>
                  <a:srgbClr val="C00000"/>
                </a:solidFill>
                <a:latin typeface="Times New Roman" panose="02020603050405020304" pitchFamily="65" charset="-122"/>
                <a:ea typeface="华文细黑" panose="02010600040101010101" pitchFamily="65" charset="-122"/>
              </a:rPr>
              <a:t>运动示意图</a:t>
            </a:r>
            <a:r>
              <a:rPr lang="zh-CN" altLang="en-US" sz="2410" kern="0" dirty="0">
                <a:solidFill>
                  <a:srgbClr val="000000"/>
                </a:solidFill>
                <a:latin typeface="Times New Roman" panose="02020603050405020304" pitchFamily="65" charset="-122"/>
                <a:ea typeface="华文细黑" panose="02010600040101010101" pitchFamily="65" charset="-122"/>
              </a:rPr>
              <a:t>。此外还要注</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意，两物体是否从同一地点出发，如不是，还要考虑初始位置之间的距离。</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(3)速度关系:</a:t>
            </a:r>
            <a:r>
              <a:rPr lang="zh-CN" altLang="en-US" sz="2410" u="sng" kern="0" dirty="0">
                <a:solidFill>
                  <a:srgbClr val="C00000"/>
                </a:solidFill>
                <a:latin typeface="Times New Roman" panose="02020603050405020304" pitchFamily="65" charset="-122"/>
                <a:ea typeface="华文细黑" panose="02010600040101010101" pitchFamily="65" charset="-122"/>
              </a:rPr>
              <a:t>速度相同</a:t>
            </a:r>
            <a:r>
              <a:rPr lang="zh-CN" altLang="en-US" sz="2410" kern="0" dirty="0">
                <a:solidFill>
                  <a:srgbClr val="000000"/>
                </a:solidFill>
                <a:latin typeface="Times New Roman" panose="02020603050405020304" pitchFamily="65" charset="-122"/>
                <a:ea typeface="华文细黑" panose="02010600040101010101" pitchFamily="65" charset="-122"/>
              </a:rPr>
              <a:t>是判断两物体间距离最大或最小、能否追上或相撞的</a:t>
            </a:r>
            <a:r>
              <a:rPr lang="zh-CN" altLang="en-US" sz="2410" kern="0" dirty="0">
                <a:solidFill>
                  <a:srgbClr val="C00000"/>
                </a:solidFill>
                <a:latin typeface="Times New Roman" panose="02020603050405020304" pitchFamily="65" charset="-122"/>
                <a:ea typeface="华文细黑" panose="02010600040101010101" pitchFamily="65" charset="-122"/>
              </a:rPr>
              <a:t>临界条件</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454" y="445099"/>
            <a:ext cx="6918841" cy="5261120"/>
          </a:xfrm>
          <a:prstGeom prst="rect">
            <a:avLst/>
          </a:prstGeom>
          <a:noFill/>
        </p:spPr>
        <p:txBody>
          <a:bodyPr wrap="square" lIns="0" tIns="0" rIns="0" bIns="0" rtlCol="0">
            <a:spAutoFit/>
          </a:bodyPr>
          <a:lstStyle/>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3.解决追及相遇问题的常用方法</a:t>
            </a:r>
            <a:endParaRPr lang="zh-CN" altLang="en-US"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(1)情境分析法</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     抓住“两物体能否同时到达空间某位置”这一关键，认真审题挖掘题目中的隐含条件，建立物体运动关系的情境图。</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20000"/>
              </a:lnSpc>
              <a:spcBef>
                <a:spcPts val="145"/>
              </a:spcBef>
              <a:buNone/>
            </a:pP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(2)函数分析法</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       设从开始到相遇的时间为</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，根据条件列位移关系方程，得到关于</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的</a:t>
            </a:r>
            <a:r>
              <a:rPr lang="zh-CN" altLang="en-US" sz="2410" kern="0" dirty="0">
                <a:solidFill>
                  <a:srgbClr val="C00000"/>
                </a:solidFill>
                <a:latin typeface="Times New Roman" panose="02020603050405020304" pitchFamily="65" charset="-122"/>
                <a:ea typeface="华文细黑" panose="02010600040101010101" pitchFamily="65" charset="-122"/>
              </a:rPr>
              <a:t>一元二次方程，用判别式进行讨论</a:t>
            </a:r>
            <a:r>
              <a:rPr lang="zh-CN" altLang="en-US" sz="2410" kern="0" dirty="0">
                <a:solidFill>
                  <a:srgbClr val="000000"/>
                </a:solidFill>
                <a:latin typeface="Times New Roman" panose="02020603050405020304" pitchFamily="65" charset="-122"/>
                <a:ea typeface="华文细黑" panose="02010600040101010101" pitchFamily="65" charset="-122"/>
              </a:rPr>
              <a:t>。若</a:t>
            </a:r>
            <a:r>
              <a:rPr lang="zh-CN" altLang="en-US" sz="2410" i="1" kern="0" dirty="0">
                <a:solidFill>
                  <a:srgbClr val="000000"/>
                </a:solidFill>
                <a:latin typeface="Times New Roman" panose="02020603050405020304" pitchFamily="65" charset="-122"/>
                <a:ea typeface="华文细黑" panose="02010600040101010101" pitchFamily="65" charset="-122"/>
              </a:rPr>
              <a:t>Δ</a:t>
            </a:r>
            <a:r>
              <a:rPr lang="zh-CN" altLang="en-US" sz="2410" kern="0" dirty="0">
                <a:solidFill>
                  <a:srgbClr val="000000"/>
                </a:solidFill>
                <a:latin typeface="Times New Roman" panose="02020603050405020304" pitchFamily="65" charset="-122"/>
                <a:ea typeface="华文细黑" panose="02010600040101010101" pitchFamily="65" charset="-122"/>
              </a:rPr>
              <a:t>&gt;0，即有两个解，说明可以相遇两次；若</a:t>
            </a:r>
            <a:r>
              <a:rPr lang="zh-CN" altLang="en-US" sz="2410" i="1" kern="0" dirty="0">
                <a:solidFill>
                  <a:srgbClr val="000000"/>
                </a:solidFill>
                <a:latin typeface="Times New Roman" panose="02020603050405020304" pitchFamily="65" charset="-122"/>
                <a:ea typeface="华文细黑" panose="02010600040101010101" pitchFamily="65" charset="-122"/>
              </a:rPr>
              <a:t>Δ</a:t>
            </a:r>
            <a:r>
              <a:rPr lang="zh-CN" altLang="en-US" sz="2410" kern="0" dirty="0">
                <a:solidFill>
                  <a:srgbClr val="000000"/>
                </a:solidFill>
                <a:latin typeface="Times New Roman" panose="02020603050405020304" pitchFamily="65" charset="-122"/>
                <a:ea typeface="华文细黑" panose="02010600040101010101" pitchFamily="65" charset="-122"/>
              </a:rPr>
              <a:t>=0，即有一个解，说明刚好追上或刚好不相撞或相遇一次；若</a:t>
            </a:r>
            <a:r>
              <a:rPr lang="zh-CN" altLang="en-US" sz="2410" i="1" kern="0" dirty="0">
                <a:solidFill>
                  <a:srgbClr val="000000"/>
                </a:solidFill>
                <a:latin typeface="Times New Roman" panose="02020603050405020304" pitchFamily="65" charset="-122"/>
                <a:ea typeface="华文细黑" panose="02010600040101010101" pitchFamily="65" charset="-122"/>
              </a:rPr>
              <a:t>Δ</a:t>
            </a:r>
            <a:r>
              <a:rPr lang="zh-CN" altLang="en-US" sz="2410" kern="0" dirty="0">
                <a:solidFill>
                  <a:srgbClr val="000000"/>
                </a:solidFill>
                <a:latin typeface="Times New Roman" panose="02020603050405020304" pitchFamily="65" charset="-122"/>
                <a:ea typeface="华文细黑" panose="02010600040101010101" pitchFamily="65" charset="-122"/>
              </a:rPr>
              <a:t>&lt;0，说明追不上或不能相遇。</a:t>
            </a:r>
            <a:endParaRPr lang="zh-CN" altLang="en-US" dirty="0"/>
          </a:p>
        </p:txBody>
      </p:sp>
      <p:pic>
        <p:nvPicPr>
          <p:cNvPr id="3" name="图片 3" descr="textimage29.jpeg">
            <a:extLst>
              <a:ext uri="{FF2B5EF4-FFF2-40B4-BE49-F238E27FC236}">
                <a16:creationId xmlns:a16="http://schemas.microsoft.com/office/drawing/2014/main" id="{DD6482CF-A450-633A-BE41-00E78D69EC01}"/>
              </a:ext>
            </a:extLst>
          </p:cNvPr>
          <p:cNvPicPr>
            <a:picLocks noChangeAspect="1"/>
          </p:cNvPicPr>
          <p:nvPr/>
        </p:nvPicPr>
        <p:blipFill>
          <a:blip r:embed="rId3">
            <a:duotone>
              <a:prstClr val="black"/>
              <a:schemeClr val="accent6">
                <a:tint val="45000"/>
                <a:satMod val="400000"/>
              </a:schemeClr>
            </a:duotone>
            <a:clrChange>
              <a:clrFrom>
                <a:srgbClr val="FFFFFF"/>
              </a:clrFrom>
              <a:clrTo>
                <a:srgbClr val="FFFFFF">
                  <a:alpha val="0"/>
                </a:srgbClr>
              </a:clrTo>
            </a:clrChange>
          </a:blip>
          <a:stretch>
            <a:fillRect/>
          </a:stretch>
        </p:blipFill>
        <p:spPr>
          <a:xfrm>
            <a:off x="7206850" y="284872"/>
            <a:ext cx="4925893" cy="627079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3027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(3)图像分析法:在同一坐标系中画出两物体的运动学图像。</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①若为</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图像，图线相交即代表两物体相遇。</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②若为</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图像，利用图线与坐标轴围成的面积进行分析。</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③若为</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图像，可转化为</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图像进行分析。</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(4)相对运动分析法:以其中一个物体为参考系，确定另一个物体的相对初速度和相对加</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速度，从而把研究两个物体的运动问题，转化为研究一个物体的运动问题。</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56471" y="611957"/>
            <a:ext cx="11831400" cy="427713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提分关键·规律总结</a:t>
            </a: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追及相遇问题的解题流程</a:t>
            </a:r>
            <a:endParaRPr lang="zh-CN" altLang="en-US" dirty="0"/>
          </a:p>
          <a:p>
            <a:pPr marL="0" indent="0" eaLnBrk="0" latinLnBrk="1" hangingPunct="0">
              <a:lnSpc>
                <a:spcPct val="150000"/>
              </a:lnSpc>
              <a:spcBef>
                <a:spcPts val="145"/>
              </a:spcBef>
              <a:buNone/>
            </a:pPr>
            <a:endParaRPr lang="zh-CN" altLang="en-US" dirty="0"/>
          </a:p>
          <a:p>
            <a:pPr marL="0" indent="0" eaLnBrk="0" latinLnBrk="1" hangingPunct="0">
              <a:lnSpc>
                <a:spcPct val="150000"/>
              </a:lnSpc>
              <a:spcBef>
                <a:spcPts val="2160"/>
              </a:spcBef>
              <a:buNone/>
            </a:pPr>
            <a:endParaRPr lang="en-US" altLang="zh-CN" sz="2410" kern="0" dirty="0">
              <a:solidFill>
                <a:srgbClr val="000000"/>
              </a:solidFill>
              <a:latin typeface="楷体" panose="02010609060101010101" pitchFamily="49" charset="-122"/>
              <a:ea typeface="楷体" panose="02010609060101010101" pitchFamily="49" charset="-122"/>
            </a:endParaRPr>
          </a:p>
          <a:p>
            <a:pPr marL="0" indent="0" eaLnBrk="0" latinLnBrk="1" hangingPunct="0">
              <a:lnSpc>
                <a:spcPct val="150000"/>
              </a:lnSpc>
              <a:spcBef>
                <a:spcPts val="2160"/>
              </a:spcBef>
              <a:buNone/>
            </a:pPr>
            <a:r>
              <a:rPr lang="zh-CN" altLang="en-US" sz="2410" kern="0" dirty="0">
                <a:solidFill>
                  <a:srgbClr val="000000"/>
                </a:solidFill>
                <a:latin typeface="楷体" panose="02010609060101010101" pitchFamily="49" charset="-122"/>
                <a:ea typeface="楷体" panose="02010609060101010101" pitchFamily="49" charset="-122"/>
              </a:rPr>
              <a:t>注意抓住一个条件、用好两个关系。</a:t>
            </a:r>
            <a:r>
              <a:rPr lang="zh-CN" altLang="en-US" sz="2410" kern="0" dirty="0">
                <a:solidFill>
                  <a:srgbClr val="C00000"/>
                </a:solidFill>
                <a:latin typeface="楷体" panose="02010609060101010101" pitchFamily="49" charset="-122"/>
                <a:ea typeface="楷体" panose="02010609060101010101" pitchFamily="49" charset="-122"/>
              </a:rPr>
              <a:t>一个条件:速度相等</a:t>
            </a:r>
            <a:r>
              <a:rPr lang="zh-CN" altLang="en-US" sz="2410" kern="0" dirty="0">
                <a:solidFill>
                  <a:srgbClr val="000000"/>
                </a:solidFill>
                <a:latin typeface="楷体" panose="02010609060101010101" pitchFamily="49" charset="-122"/>
                <a:ea typeface="楷体" panose="02010609060101010101" pitchFamily="49" charset="-122"/>
              </a:rPr>
              <a:t>，这是判断两物体能否追上、</a:t>
            </a:r>
            <a:br>
              <a:rPr lang="zh-CN" altLang="en-US" dirty="0">
                <a:latin typeface="楷体" panose="02010609060101010101" pitchFamily="49" charset="-122"/>
                <a:ea typeface="楷体" panose="02010609060101010101" pitchFamily="49" charset="-122"/>
              </a:rPr>
            </a:br>
            <a:r>
              <a:rPr lang="zh-CN" altLang="en-US" sz="2410" kern="0" dirty="0">
                <a:solidFill>
                  <a:srgbClr val="000000"/>
                </a:solidFill>
                <a:latin typeface="楷体" panose="02010609060101010101" pitchFamily="49" charset="-122"/>
                <a:ea typeface="楷体" panose="02010609060101010101" pitchFamily="49" charset="-122"/>
              </a:rPr>
              <a:t>相撞或计算两者最远、最近距离的临界条件。</a:t>
            </a:r>
            <a:r>
              <a:rPr lang="zh-CN" altLang="en-US" sz="2410" kern="0" dirty="0">
                <a:solidFill>
                  <a:srgbClr val="C00000"/>
                </a:solidFill>
                <a:latin typeface="楷体" panose="02010609060101010101" pitchFamily="49" charset="-122"/>
                <a:ea typeface="楷体" panose="02010609060101010101" pitchFamily="49" charset="-122"/>
              </a:rPr>
              <a:t>两个关系:时间关系和位移关系</a:t>
            </a:r>
            <a:r>
              <a:rPr lang="zh-CN" altLang="en-US" sz="2410" kern="0" dirty="0">
                <a:solidFill>
                  <a:srgbClr val="000000"/>
                </a:solidFill>
                <a:latin typeface="楷体" panose="02010609060101010101" pitchFamily="49" charset="-122"/>
                <a:ea typeface="楷体" panose="02010609060101010101" pitchFamily="49" charset="-122"/>
              </a:rPr>
              <a:t>，可以通</a:t>
            </a:r>
            <a:br>
              <a:rPr dirty="0">
                <a:latin typeface="楷体" panose="02010609060101010101" pitchFamily="49" charset="-122"/>
                <a:ea typeface="楷体" panose="02010609060101010101" pitchFamily="49" charset="-122"/>
              </a:rPr>
            </a:br>
            <a:r>
              <a:rPr lang="zh-CN" altLang="en-US" sz="2410" kern="0" dirty="0">
                <a:solidFill>
                  <a:srgbClr val="000000"/>
                </a:solidFill>
                <a:latin typeface="楷体" panose="02010609060101010101" pitchFamily="49" charset="-122"/>
                <a:ea typeface="楷体" panose="02010609060101010101" pitchFamily="49" charset="-122"/>
              </a:rPr>
              <a:t>过画示意图找关系。</a:t>
            </a:r>
            <a:endParaRPr lang="zh-CN" altLang="en-US" dirty="0">
              <a:latin typeface="楷体" panose="02010609060101010101" pitchFamily="49" charset="-122"/>
              <a:ea typeface="楷体" panose="02010609060101010101" pitchFamily="49" charset="-122"/>
            </a:endParaRPr>
          </a:p>
        </p:txBody>
      </p:sp>
      <p:pic>
        <p:nvPicPr>
          <p:cNvPr id="3" name="图片 3" descr="textimage44.jpeg"/>
          <p:cNvPicPr>
            <a:picLocks noChangeAspect="1"/>
          </p:cNvPicPr>
          <p:nvPr/>
        </p:nvPicPr>
        <p:blipFill>
          <a:blip r:embed="rId3">
            <a:duotone>
              <a:prstClr val="black"/>
              <a:schemeClr val="accent6">
                <a:tint val="45000"/>
                <a:satMod val="400000"/>
              </a:schemeClr>
            </a:duotone>
            <a:clrChange>
              <a:clrFrom>
                <a:srgbClr val="FFFFFF"/>
              </a:clrFrom>
              <a:clrTo>
                <a:srgbClr val="FFFFFF">
                  <a:alpha val="0"/>
                </a:srgbClr>
              </a:clrTo>
            </a:clrChange>
          </a:blip>
          <a:stretch>
            <a:fillRect/>
          </a:stretch>
        </p:blipFill>
        <p:spPr>
          <a:xfrm>
            <a:off x="3115326" y="1620069"/>
            <a:ext cx="6536747" cy="16307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a:solidFill>
                  <a:schemeClr val="bg1"/>
                </a:solidFill>
                <a:latin typeface="微软雅黑" panose="020B0503020204020204" pitchFamily="34" charset="-122"/>
                <a:ea typeface="微软雅黑" panose="020B0503020204020204" pitchFamily="34" charset="-122"/>
              </a:rPr>
              <a:t>第</a:t>
            </a:r>
            <a:r>
              <a:rPr lang="en-US" altLang="zh-CN" sz="5000" b="1" dirty="0">
                <a:solidFill>
                  <a:schemeClr val="bg1"/>
                </a:solidFill>
                <a:latin typeface="微软雅黑" panose="020B0503020204020204" pitchFamily="34" charset="-122"/>
                <a:ea typeface="微软雅黑" panose="020B0503020204020204" pitchFamily="34" charset="-122"/>
              </a:rPr>
              <a:t>1</a:t>
            </a:r>
            <a:r>
              <a:rPr lang="zh-CN" altLang="en-US" sz="5000" b="1" dirty="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运动的描述</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99417" y="2441135"/>
            <a:ext cx="3004582" cy="859580"/>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实验</a:t>
            </a:r>
            <a:r>
              <a:rPr lang="en-US" altLang="zh-CN" sz="5000" b="1" dirty="0">
                <a:solidFill>
                  <a:schemeClr val="bg1"/>
                </a:solidFill>
                <a:latin typeface="微软雅黑" panose="020B0503020204020204" pitchFamily="34" charset="-122"/>
                <a:ea typeface="微软雅黑" panose="020B0503020204020204" pitchFamily="34" charset="-122"/>
              </a:rPr>
              <a:t>1</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075826"/>
            <a:ext cx="6599869" cy="861570"/>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研究匀变速直线运动</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4801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微软雅黑" panose="020B0503020204020204" pitchFamily="34" charset="-122"/>
                <a:ea typeface="微软雅黑" panose="020B0503020204020204" pitchFamily="34" charset="-122"/>
              </a:rPr>
              <a:t>一、实验设备及装置图</a:t>
            </a:r>
            <a:endParaRPr lang="zh-CN" altLang="en-US" b="1" dirty="0">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12850" kern="0" spc="32597" dirty="0">
                <a:solidFill>
                  <a:srgbClr val="000000"/>
                </a:solidFill>
                <a:latin typeface="Times New Roman" panose="02020603050405020304" pitchFamily="65" charset="-122"/>
                <a:ea typeface="华文细黑" panose="02010600040101010101" pitchFamily="65" charset="-122"/>
              </a:rPr>
              <a:t> </a:t>
            </a:r>
            <a:endParaRPr lang="zh-CN" altLang="en-US" dirty="0"/>
          </a:p>
          <a:p>
            <a:pPr lvl="0" eaLnBrk="0" latinLnBrk="1" hangingPunct="0">
              <a:lnSpc>
                <a:spcPct val="150000"/>
              </a:lnSpc>
              <a:spcBef>
                <a:spcPts val="3880"/>
              </a:spcBef>
            </a:pPr>
            <a:r>
              <a:rPr lang="zh-CN" altLang="en-US" sz="2410" kern="0" dirty="0">
                <a:solidFill>
                  <a:srgbClr val="000000"/>
                </a:solidFill>
                <a:latin typeface="Times New Roman" panose="02020603050405020304" pitchFamily="65" charset="-122"/>
                <a:ea typeface="华文细黑" panose="02010600040101010101" pitchFamily="65" charset="-122"/>
              </a:rPr>
              <a:t>如图乙所示，将纸带跟小车连接在一起，并穿过打点计时器，纸带上的点记录了小车的</a:t>
            </a:r>
            <a:br>
              <a:rPr lang="en-US" altLang="zh-CN" sz="2410" kern="0" dirty="0">
                <a:solidFill>
                  <a:srgbClr val="000000"/>
                </a:solidFill>
                <a:latin typeface="Times New Roman" panose="02020603050405020304" pitchFamily="65" charset="-122"/>
                <a:ea typeface="华文细黑" panose="02010600040101010101" pitchFamily="65" charset="-122"/>
              </a:rPr>
            </a:br>
            <a:r>
              <a:rPr lang="zh-CN" altLang="en-US" sz="2410" kern="0" dirty="0">
                <a:solidFill>
                  <a:srgbClr val="000000"/>
                </a:solidFill>
                <a:latin typeface="Times New Roman" panose="02020603050405020304" pitchFamily="65" charset="-122"/>
                <a:ea typeface="华文细黑" panose="02010600040101010101" pitchFamily="65" charset="-122"/>
              </a:rPr>
              <a:t>运动时间和在不同时刻的位置信息。</a:t>
            </a:r>
            <a:endParaRPr lang="zh-CN" altLang="en-US" dirty="0"/>
          </a:p>
        </p:txBody>
      </p:sp>
      <p:pic>
        <p:nvPicPr>
          <p:cNvPr id="3" name="图片 3" descr="textimage45.jpeg"/>
          <p:cNvPicPr>
            <a:picLocks noChangeAspect="1"/>
          </p:cNvPicPr>
          <p:nvPr/>
        </p:nvPicPr>
        <p:blipFill>
          <a:blip r:embed="rId3" cstate="print">
            <a:duotone>
              <a:prstClr val="black"/>
              <a:schemeClr val="accent6">
                <a:tint val="45000"/>
                <a:satMod val="400000"/>
              </a:schemeClr>
            </a:duotone>
            <a:clrChange>
              <a:clrFrom>
                <a:srgbClr val="FFFFFF"/>
              </a:clrFrom>
              <a:clrTo>
                <a:srgbClr val="FFFFFF">
                  <a:alpha val="0"/>
                </a:srgbClr>
              </a:clrTo>
            </a:clrChange>
          </a:blip>
          <a:stretch>
            <a:fillRect/>
          </a:stretch>
        </p:blipFill>
        <p:spPr>
          <a:xfrm>
            <a:off x="1258633" y="1332037"/>
            <a:ext cx="5573184" cy="3384376"/>
          </a:xfrm>
          <a:prstGeom prst="rect">
            <a:avLst/>
          </a:prstGeom>
        </p:spPr>
      </p:pic>
      <p:pic>
        <p:nvPicPr>
          <p:cNvPr id="4" name="图片 3" descr="textimage46.jpeg"/>
          <p:cNvPicPr>
            <a:picLocks noChangeAspect="1"/>
          </p:cNvPicPr>
          <p:nvPr/>
        </p:nvPicPr>
        <p:blipFill>
          <a:blip r:embed="rId4">
            <a:clrChange>
              <a:clrFrom>
                <a:srgbClr val="FFFFFF"/>
              </a:clrFrom>
              <a:clrTo>
                <a:srgbClr val="FFFFFF">
                  <a:alpha val="0"/>
                </a:srgbClr>
              </a:clrTo>
            </a:clrChange>
            <a:duotone>
              <a:prstClr val="black"/>
              <a:schemeClr val="accent4">
                <a:tint val="45000"/>
                <a:satMod val="400000"/>
              </a:schemeClr>
            </a:duotone>
          </a:blip>
          <a:stretch>
            <a:fillRect/>
          </a:stretch>
        </p:blipFill>
        <p:spPr>
          <a:xfrm>
            <a:off x="7354318" y="1692077"/>
            <a:ext cx="4345870" cy="25202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69741"/>
          </a:xfrm>
          <a:prstGeom prst="rect">
            <a:avLst/>
          </a:prstGeom>
          <a:noFill/>
        </p:spPr>
        <p:txBody>
          <a:bodyPr wrap="square" lIns="0" tIns="0" rIns="0" bIns="0" rtlCol="0">
            <a:spAutoFit/>
          </a:bodyPr>
          <a:lstStyle/>
          <a:p>
            <a:pPr marL="0" indent="0" eaLnBrk="0" latinLnBrk="1" hangingPunct="0">
              <a:lnSpc>
                <a:spcPct val="150000"/>
              </a:lnSpc>
              <a:spcBef>
                <a:spcPts val="1160"/>
              </a:spcBef>
              <a:buNone/>
            </a:pPr>
            <a:r>
              <a:rPr lang="zh-CN" altLang="en-US" sz="2410" b="1" kern="0" dirty="0">
                <a:solidFill>
                  <a:srgbClr val="000000"/>
                </a:solidFill>
                <a:latin typeface="微软雅黑" panose="020B0503020204020204" pitchFamily="34" charset="-122"/>
                <a:ea typeface="微软雅黑" panose="020B0503020204020204" pitchFamily="34" charset="-122"/>
              </a:rPr>
              <a:t>二、操作要领及注意事项</a:t>
            </a:r>
            <a:endParaRPr lang="zh-CN" altLang="en-US" b="1" dirty="0">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1.操作要领</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C00000"/>
                </a:solidFill>
                <a:latin typeface="Times New Roman" panose="02020603050405020304" pitchFamily="65" charset="-122"/>
                <a:ea typeface="华文细黑" panose="02010600040101010101" pitchFamily="65" charset="-122"/>
              </a:rPr>
              <a:t>平行</a:t>
            </a:r>
            <a:r>
              <a:rPr lang="zh-CN" altLang="en-US" sz="2410" kern="0" dirty="0">
                <a:solidFill>
                  <a:srgbClr val="000000"/>
                </a:solidFill>
                <a:latin typeface="Times New Roman" panose="02020603050405020304" pitchFamily="65" charset="-122"/>
                <a:ea typeface="华文细黑" panose="02010600040101010101" pitchFamily="65" charset="-122"/>
              </a:rPr>
              <a:t>:细绳、纸带与长木板平行。</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C00000"/>
                </a:solidFill>
                <a:latin typeface="Times New Roman" panose="02020603050405020304" pitchFamily="65" charset="-122"/>
                <a:ea typeface="华文细黑" panose="02010600040101010101" pitchFamily="65" charset="-122"/>
              </a:rPr>
              <a:t>靠近</a:t>
            </a:r>
            <a:r>
              <a:rPr lang="zh-CN" altLang="en-US" sz="2410" kern="0" dirty="0">
                <a:solidFill>
                  <a:srgbClr val="000000"/>
                </a:solidFill>
                <a:latin typeface="Times New Roman" panose="02020603050405020304" pitchFamily="65" charset="-122"/>
                <a:ea typeface="华文细黑" panose="02010600040101010101" pitchFamily="65" charset="-122"/>
              </a:rPr>
              <a:t>:小车释放前，应靠近打点计时器的位置。</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C00000"/>
                </a:solidFill>
                <a:latin typeface="Times New Roman" panose="02020603050405020304" pitchFamily="65" charset="-122"/>
                <a:ea typeface="华文细黑" panose="02010600040101010101" pitchFamily="65" charset="-122"/>
              </a:rPr>
              <a:t>先后</a:t>
            </a:r>
            <a:r>
              <a:rPr lang="zh-CN" altLang="en-US" sz="2410" kern="0" dirty="0">
                <a:solidFill>
                  <a:srgbClr val="000000"/>
                </a:solidFill>
                <a:latin typeface="Times New Roman" panose="02020603050405020304" pitchFamily="65" charset="-122"/>
                <a:ea typeface="华文细黑" panose="02010600040101010101" pitchFamily="65" charset="-122"/>
              </a:rPr>
              <a:t>:实验时</a:t>
            </a:r>
            <a:r>
              <a:rPr lang="zh-CN" altLang="en-US" sz="2410" u="sng" kern="0" dirty="0">
                <a:solidFill>
                  <a:srgbClr val="000000"/>
                </a:solidFill>
                <a:latin typeface="Times New Roman" panose="02020603050405020304" pitchFamily="65" charset="-122"/>
                <a:ea typeface="华文细黑" panose="02010600040101010101" pitchFamily="65" charset="-122"/>
              </a:rPr>
              <a:t>先接通电源，后释放小车</a:t>
            </a:r>
            <a:r>
              <a:rPr lang="zh-CN" altLang="en-US" sz="2410" kern="0" dirty="0">
                <a:solidFill>
                  <a:srgbClr val="000000"/>
                </a:solidFill>
                <a:latin typeface="Times New Roman" panose="02020603050405020304" pitchFamily="65" charset="-122"/>
                <a:ea typeface="华文细黑" panose="02010600040101010101" pitchFamily="65" charset="-122"/>
              </a:rPr>
              <a:t>；实验后</a:t>
            </a:r>
            <a:r>
              <a:rPr lang="zh-CN" altLang="en-US" sz="2410" u="sng" kern="0" dirty="0">
                <a:solidFill>
                  <a:srgbClr val="000000"/>
                </a:solidFill>
                <a:latin typeface="Times New Roman" panose="02020603050405020304" pitchFamily="65" charset="-122"/>
                <a:ea typeface="华文细黑" panose="02010600040101010101" pitchFamily="65" charset="-122"/>
              </a:rPr>
              <a:t>先断开电源，后取下纸带</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(4)</a:t>
            </a:r>
            <a:r>
              <a:rPr lang="zh-CN" altLang="en-US" sz="2410" kern="0" dirty="0">
                <a:solidFill>
                  <a:srgbClr val="C00000"/>
                </a:solidFill>
                <a:latin typeface="Times New Roman" panose="02020603050405020304" pitchFamily="65" charset="-122"/>
                <a:ea typeface="华文细黑" panose="02010600040101010101" pitchFamily="65" charset="-122"/>
              </a:rPr>
              <a:t>防撞</a:t>
            </a:r>
            <a:r>
              <a:rPr lang="zh-CN" altLang="en-US" sz="2410" kern="0" dirty="0">
                <a:solidFill>
                  <a:srgbClr val="000000"/>
                </a:solidFill>
                <a:latin typeface="Times New Roman" panose="02020603050405020304" pitchFamily="65" charset="-122"/>
                <a:ea typeface="华文细黑" panose="02010600040101010101" pitchFamily="65" charset="-122"/>
              </a:rPr>
              <a:t>:小车到达滑轮前让其停止运动，防止与滑轮相撞或掉下桌面摔坏。</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lvl="0" eaLnBrk="0" latinLnBrk="1" hangingPunct="0">
              <a:lnSpc>
                <a:spcPct val="150000"/>
              </a:lnSpc>
              <a:spcBef>
                <a:spcPts val="145"/>
              </a:spcBef>
            </a:pPr>
            <a:r>
              <a:rPr lang="zh-CN" altLang="en-US" sz="2410" kern="0" dirty="0">
                <a:solidFill>
                  <a:srgbClr val="000000"/>
                </a:solidFill>
                <a:latin typeface="Times New Roman" panose="02020603050405020304" pitchFamily="65" charset="-122"/>
                <a:ea typeface="华文细黑" panose="02010600040101010101" pitchFamily="65" charset="-122"/>
              </a:rPr>
              <a:t>(5)</a:t>
            </a:r>
            <a:r>
              <a:rPr lang="zh-CN" altLang="en-US" sz="2410" kern="0" dirty="0">
                <a:solidFill>
                  <a:srgbClr val="C00000"/>
                </a:solidFill>
                <a:latin typeface="Times New Roman" panose="02020603050405020304" pitchFamily="65" charset="-122"/>
                <a:ea typeface="华文细黑" panose="02010600040101010101" pitchFamily="65" charset="-122"/>
              </a:rPr>
              <a:t>适当</a:t>
            </a:r>
            <a:r>
              <a:rPr lang="zh-CN" altLang="en-US" sz="2410" kern="0" dirty="0">
                <a:solidFill>
                  <a:srgbClr val="000000"/>
                </a:solidFill>
                <a:latin typeface="Times New Roman" panose="02020603050405020304" pitchFamily="65" charset="-122"/>
                <a:ea typeface="华文细黑" panose="02010600040101010101" pitchFamily="65" charset="-122"/>
              </a:rPr>
              <a:t>:悬挂槽码要适当，避免纸带打出的点太少或过于密集。</a:t>
            </a: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40894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2.注意事项</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a:t>
            </a:r>
            <a:r>
              <a:rPr lang="zh-CN" altLang="en-US" sz="2410" u="sng" kern="0" dirty="0">
                <a:solidFill>
                  <a:srgbClr val="000000"/>
                </a:solidFill>
                <a:latin typeface="Times New Roman" panose="02020603050405020304" pitchFamily="65" charset="-122"/>
                <a:ea typeface="华文细黑" panose="02010600040101010101" pitchFamily="65" charset="-122"/>
              </a:rPr>
              <a:t>不需要平衡摩擦力</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(2)不需要满足悬挂槽码质量远小于小车质量。</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(3)区分计时点和计数点:计时点是指打点计时器在纸带上打下的点。计数点是指测量</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和计算时在纸带上人为所选取的点。</a:t>
            </a:r>
            <a:endParaRPr lang="zh-CN" altLang="en-US" dirty="0"/>
          </a:p>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提醒注意 </a:t>
            </a:r>
            <a:endParaRPr lang="zh-CN" altLang="en-US" dirty="0"/>
          </a:p>
        </p:txBody>
      </p:sp>
      <p:pic>
        <p:nvPicPr>
          <p:cNvPr id="3" name="图片 3" descr="textimage47.jpeg"/>
          <p:cNvPicPr>
            <a:picLocks noChangeAspect="1"/>
          </p:cNvPicPr>
          <p:nvPr/>
        </p:nvPicPr>
        <p:blipFill>
          <a:blip r:embed="rId3">
            <a:duotone>
              <a:prstClr val="black"/>
              <a:schemeClr val="accent6">
                <a:tint val="45000"/>
                <a:satMod val="400000"/>
              </a:schemeClr>
            </a:duotone>
            <a:clrChange>
              <a:clrFrom>
                <a:srgbClr val="FFFFFF"/>
              </a:clrFrom>
              <a:clrTo>
                <a:srgbClr val="FFFFFF">
                  <a:alpha val="0"/>
                </a:srgbClr>
              </a:clrTo>
            </a:clrChange>
          </a:blip>
          <a:stretch>
            <a:fillRect/>
          </a:stretch>
        </p:blipFill>
        <p:spPr>
          <a:xfrm>
            <a:off x="2915742" y="3636293"/>
            <a:ext cx="5437697" cy="114985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096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微软雅黑" panose="020B0503020204020204" pitchFamily="34" charset="-122"/>
                <a:ea typeface="微软雅黑" panose="020B0503020204020204" pitchFamily="34" charset="-122"/>
              </a:rPr>
              <a:t>三、数据处理</a:t>
            </a:r>
            <a:endParaRPr lang="zh-CN" altLang="en-US" b="1" dirty="0">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1.由纸带判断物体做匀变速直线运动的方法</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如图所示，0、1、2、</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为时间间隔相等的各计数点，</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kern="0" dirty="0">
                <a:solidFill>
                  <a:srgbClr val="000000"/>
                </a:solidFill>
                <a:latin typeface="黑体" panose="02010609060101010101" pitchFamily="65" charset="-122"/>
                <a:ea typeface="华文细黑" panose="02010600040101010101" pitchFamily="65" charset="-122"/>
              </a:rPr>
              <a:t>…</a:t>
            </a:r>
            <a:r>
              <a:rPr lang="zh-CN" altLang="en-US" sz="2410" kern="0" dirty="0">
                <a:solidFill>
                  <a:srgbClr val="000000"/>
                </a:solidFill>
                <a:latin typeface="Times New Roman" panose="02020603050405020304" pitchFamily="65" charset="-122"/>
                <a:ea typeface="华文细黑" panose="02010600040101010101" pitchFamily="65" charset="-122"/>
              </a:rPr>
              <a:t>为相邻两计数点间</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的距离，若Δ</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a:solidFill>
                  <a:srgbClr val="000000"/>
                </a:solidFill>
                <a:latin typeface="Times New Roman" panose="02020603050405020304" pitchFamily="65" charset="-122"/>
                <a:ea typeface="华文细黑" panose="02010600040101010101" pitchFamily="65" charset="-122"/>
              </a:rPr>
              <a:t>4</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C</a:t>
            </a:r>
            <a:r>
              <a:rPr lang="zh-CN" altLang="en-US" sz="2410" kern="0" dirty="0">
                <a:solidFill>
                  <a:srgbClr val="000000"/>
                </a:solidFill>
                <a:latin typeface="Times New Roman" panose="02020603050405020304" pitchFamily="65" charset="-122"/>
                <a:ea typeface="华文细黑" panose="02010600040101010101" pitchFamily="65" charset="-122"/>
              </a:rPr>
              <a:t>(常量)，则说明与纸带相连的物体的运动为匀变速直线</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运动。</a:t>
            </a:r>
            <a:endParaRPr lang="zh-CN" altLang="en-US" dirty="0"/>
          </a:p>
          <a:p>
            <a:pPr marL="0" indent="0" eaLnBrk="0" latinLnBrk="1" hangingPunct="0">
              <a:lnSpc>
                <a:spcPct val="150000"/>
              </a:lnSpc>
              <a:spcBef>
                <a:spcPts val="145"/>
              </a:spcBef>
              <a:buNone/>
            </a:pPr>
            <a:endParaRPr lang="zh-CN" altLang="en-US" dirty="0"/>
          </a:p>
          <a:p>
            <a:pPr marL="0" indent="0" eaLnBrk="0" latinLnBrk="1" hangingPunct="0">
              <a:lnSpc>
                <a:spcPct val="150000"/>
              </a:lnSpc>
              <a:spcBef>
                <a:spcPts val="27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2.由纸带求物体速度的方法</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匀变速直线运动某段时间中间时刻的瞬时速度等于这段时间的</a:t>
            </a:r>
            <a:r>
              <a:rPr lang="zh-CN" altLang="en-US" sz="2410" kern="0" dirty="0">
                <a:solidFill>
                  <a:srgbClr val="C00000"/>
                </a:solidFill>
                <a:latin typeface="Times New Roman" panose="02020603050405020304" pitchFamily="65" charset="-122"/>
                <a:ea typeface="华文细黑" panose="02010600040101010101" pitchFamily="65" charset="-122"/>
              </a:rPr>
              <a:t>平均速度</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即</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48.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3563814" y="3056576"/>
            <a:ext cx="4809365" cy="699689"/>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3626615327"/>
              </p:ext>
            </p:extLst>
          </p:nvPr>
        </p:nvGraphicFramePr>
        <p:xfrm>
          <a:off x="1187550" y="4995293"/>
          <a:ext cx="952499" cy="657224"/>
        </p:xfrm>
        <a:graphic>
          <a:graphicData uri="http://schemas.openxmlformats.org/presentationml/2006/ole">
            <mc:AlternateContent xmlns:mc="http://schemas.openxmlformats.org/markup-compatibility/2006">
              <mc:Choice xmlns:v="urn:schemas-microsoft-com:vml" Requires="v">
                <p:oleObj spid="_x0000_s9220" name="Equation" r:id="rId5" imgW="25298400" imgH="17373600" progId="">
                  <p:embed/>
                </p:oleObj>
              </mc:Choice>
              <mc:Fallback>
                <p:oleObj name="Equation" r:id="rId5" imgW="25298400" imgH="17373600" progId="">
                  <p:embed/>
                  <p:pic>
                    <p:nvPicPr>
                      <p:cNvPr id="0" name="图片 40960"/>
                      <p:cNvPicPr>
                        <a:picLocks noChangeAspect="1"/>
                      </p:cNvPicPr>
                      <p:nvPr/>
                    </p:nvPicPr>
                    <p:blipFill>
                      <a:blip r:embed="rId6"/>
                      <a:stretch>
                        <a:fillRect/>
                      </a:stretch>
                    </p:blipFill>
                    <p:spPr>
                      <a:xfrm>
                        <a:off x="1187550" y="4995293"/>
                        <a:ext cx="952499" cy="657224"/>
                      </a:xfrm>
                      <a:prstGeom prst="rect">
                        <a:avLst/>
                      </a:prstGeom>
                      <a:noFill/>
                      <a:ln w="9525">
                        <a:noFill/>
                      </a:ln>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0062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3.利用纸带求物体加速度的两种方法</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(1)用</a:t>
            </a:r>
            <a:r>
              <a:rPr lang="zh-CN" altLang="en-US" sz="2410" kern="0" dirty="0">
                <a:solidFill>
                  <a:srgbClr val="C00000"/>
                </a:solidFill>
                <a:latin typeface="Times New Roman" panose="02020603050405020304" pitchFamily="65" charset="-122"/>
                <a:ea typeface="华文细黑" panose="02010600040101010101" pitchFamily="65" charset="-122"/>
              </a:rPr>
              <a:t>逐差法</a:t>
            </a:r>
            <a:r>
              <a:rPr lang="zh-CN" altLang="en-US" sz="2410" kern="0" dirty="0">
                <a:solidFill>
                  <a:srgbClr val="000000"/>
                </a:solidFill>
                <a:latin typeface="Times New Roman" panose="02020603050405020304" pitchFamily="65" charset="-122"/>
                <a:ea typeface="华文细黑" panose="02010600040101010101" pitchFamily="65" charset="-122"/>
              </a:rPr>
              <a:t>求加速度</a:t>
            </a:r>
            <a:endParaRPr lang="zh-CN" altLang="en-US" dirty="0"/>
          </a:p>
          <a:p>
            <a:pPr marL="0" indent="0" eaLnBrk="0" latinLnBrk="1" hangingPunct="0">
              <a:lnSpc>
                <a:spcPct val="150000"/>
              </a:lnSpc>
              <a:spcBef>
                <a:spcPts val="145"/>
              </a:spcBef>
              <a:buNone/>
            </a:pPr>
            <a:r>
              <a:rPr lang="zh-CN" altLang="en-US" sz="3285" kern="0" spc="66690"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20"/>
              </a:spcBef>
              <a:buNone/>
            </a:pP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1815" kern="0" baseline="-1500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2911"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1815" kern="0" baseline="-15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3061"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1815" kern="0" baseline="-1500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3061"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，则</a:t>
            </a:r>
            <a:r>
              <a:rPr lang="zh-CN" altLang="en-US" sz="2410" i="1" kern="0" dirty="0">
                <a:solidFill>
                  <a:srgbClr val="000000"/>
                </a:solidFill>
                <a:latin typeface="Times New Roman" panose="02020603050405020304" pitchFamily="65" charset="-122"/>
                <a:ea typeface="华文细黑" panose="02010600040101010101" pitchFamily="65" charset="-122"/>
              </a:rPr>
              <a:t>a</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6811"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20986"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(2)用</a:t>
            </a:r>
            <a:r>
              <a:rPr lang="zh-CN" altLang="en-US" sz="2410" kern="0" dirty="0">
                <a:solidFill>
                  <a:srgbClr val="C00000"/>
                </a:solidFill>
                <a:latin typeface="Times New Roman" panose="02020603050405020304" pitchFamily="65" charset="-122"/>
                <a:ea typeface="华文细黑" panose="02010600040101010101" pitchFamily="65" charset="-122"/>
              </a:rPr>
              <a:t>图像法</a:t>
            </a:r>
            <a:r>
              <a:rPr lang="zh-CN" altLang="en-US" sz="2410" kern="0" dirty="0">
                <a:solidFill>
                  <a:srgbClr val="000000"/>
                </a:solidFill>
                <a:latin typeface="Times New Roman" panose="02020603050405020304" pitchFamily="65" charset="-122"/>
                <a:ea typeface="华文细黑" panose="02010600040101010101" pitchFamily="65" charset="-122"/>
              </a:rPr>
              <a:t>求加速度</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即先根据公式</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a:solidFill>
                  <a:srgbClr val="000000"/>
                </a:solidFill>
                <a:latin typeface="Times New Roman" panose="02020603050405020304" pitchFamily="65" charset="-122"/>
                <a:ea typeface="华文细黑" panose="02010600040101010101" pitchFamily="65" charset="-122"/>
              </a:rPr>
              <a:t>n</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4411"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求出所选的各计数点对应的瞬时速度，后作出</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图像，图线的</a:t>
            </a:r>
            <a:endParaRPr lang="zh-CN" altLang="en-US" dirty="0"/>
          </a:p>
          <a:p>
            <a:pPr marL="0" indent="0" eaLnBrk="0" latinLnBrk="1" hangingPunct="0">
              <a:lnSpc>
                <a:spcPct val="150000"/>
              </a:lnSpc>
              <a:spcBef>
                <a:spcPts val="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斜率等于物体的加速度。</a:t>
            </a:r>
            <a:endParaRPr lang="zh-CN" altLang="en-US" dirty="0"/>
          </a:p>
        </p:txBody>
      </p:sp>
      <p:pic>
        <p:nvPicPr>
          <p:cNvPr id="3" name="图片 3" descr="textimage49.jpeg"/>
          <p:cNvPicPr>
            <a:picLocks noChangeAspect="1"/>
          </p:cNvPicPr>
          <p:nvPr/>
        </p:nvPicPr>
        <p:blipFill>
          <a:blip r:embed="rId4">
            <a:duotone>
              <a:prstClr val="black"/>
              <a:schemeClr val="accent6">
                <a:tint val="45000"/>
                <a:satMod val="400000"/>
              </a:schemeClr>
            </a:duotone>
            <a:clrChange>
              <a:clrFrom>
                <a:srgbClr val="FFFFFF"/>
              </a:clrFrom>
              <a:clrTo>
                <a:srgbClr val="FFFFFF">
                  <a:alpha val="0"/>
                </a:srgbClr>
              </a:clrTo>
            </a:clrChange>
          </a:blip>
          <a:stretch>
            <a:fillRect/>
          </a:stretch>
        </p:blipFill>
        <p:spPr>
          <a:xfrm>
            <a:off x="1763614" y="1863065"/>
            <a:ext cx="7914201" cy="636190"/>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267005689"/>
              </p:ext>
            </p:extLst>
          </p:nvPr>
        </p:nvGraphicFramePr>
        <p:xfrm>
          <a:off x="869188" y="2628181"/>
          <a:ext cx="762000" cy="657224"/>
        </p:xfrm>
        <a:graphic>
          <a:graphicData uri="http://schemas.openxmlformats.org/presentationml/2006/ole">
            <mc:AlternateContent xmlns:mc="http://schemas.openxmlformats.org/markup-compatibility/2006">
              <mc:Choice xmlns:v="urn:schemas-microsoft-com:vml" Requires="v">
                <p:oleObj spid="_x0000_s10254" name="Equation" r:id="rId5" imgW="20116800" imgH="17373600" progId="">
                  <p:embed/>
                </p:oleObj>
              </mc:Choice>
              <mc:Fallback>
                <p:oleObj name="Equation" r:id="rId5" imgW="20116800" imgH="17373600" progId="">
                  <p:embed/>
                  <p:pic>
                    <p:nvPicPr>
                      <p:cNvPr id="0" name="图片 41984"/>
                      <p:cNvPicPr>
                        <a:picLocks noChangeAspect="1"/>
                      </p:cNvPicPr>
                      <p:nvPr/>
                    </p:nvPicPr>
                    <p:blipFill>
                      <a:blip r:embed="rId6"/>
                      <a:stretch>
                        <a:fillRect/>
                      </a:stretch>
                    </p:blipFill>
                    <p:spPr>
                      <a:xfrm>
                        <a:off x="869188" y="2628181"/>
                        <a:ext cx="762000"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873028840"/>
              </p:ext>
            </p:extLst>
          </p:nvPr>
        </p:nvGraphicFramePr>
        <p:xfrm>
          <a:off x="2338377" y="2619028"/>
          <a:ext cx="781050" cy="657225"/>
        </p:xfrm>
        <a:graphic>
          <a:graphicData uri="http://schemas.openxmlformats.org/presentationml/2006/ole">
            <mc:AlternateContent xmlns:mc="http://schemas.openxmlformats.org/markup-compatibility/2006">
              <mc:Choice xmlns:v="urn:schemas-microsoft-com:vml" Requires="v">
                <p:oleObj spid="_x0000_s10255" name="Equation" r:id="rId7" imgW="20726400" imgH="17373600" progId="">
                  <p:embed/>
                </p:oleObj>
              </mc:Choice>
              <mc:Fallback>
                <p:oleObj name="Equation" r:id="rId7" imgW="20726400" imgH="17373600" progId="">
                  <p:embed/>
                  <p:pic>
                    <p:nvPicPr>
                      <p:cNvPr id="0" name="图片 41985"/>
                      <p:cNvPicPr>
                        <a:picLocks noChangeAspect="1"/>
                      </p:cNvPicPr>
                      <p:nvPr/>
                    </p:nvPicPr>
                    <p:blipFill>
                      <a:blip r:embed="rId8"/>
                      <a:stretch>
                        <a:fillRect/>
                      </a:stretch>
                    </p:blipFill>
                    <p:spPr>
                      <a:xfrm>
                        <a:off x="2338377" y="2619028"/>
                        <a:ext cx="781050"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533185172"/>
              </p:ext>
            </p:extLst>
          </p:nvPr>
        </p:nvGraphicFramePr>
        <p:xfrm>
          <a:off x="3862885" y="2628181"/>
          <a:ext cx="781049" cy="657224"/>
        </p:xfrm>
        <a:graphic>
          <a:graphicData uri="http://schemas.openxmlformats.org/presentationml/2006/ole">
            <mc:AlternateContent xmlns:mc="http://schemas.openxmlformats.org/markup-compatibility/2006">
              <mc:Choice xmlns:v="urn:schemas-microsoft-com:vml" Requires="v">
                <p:oleObj spid="_x0000_s10256" name="Equation" r:id="rId9" imgW="20726400" imgH="17373600" progId="">
                  <p:embed/>
                </p:oleObj>
              </mc:Choice>
              <mc:Fallback>
                <p:oleObj name="Equation" r:id="rId9" imgW="20726400" imgH="17373600" progId="">
                  <p:embed/>
                  <p:pic>
                    <p:nvPicPr>
                      <p:cNvPr id="0" name="图片 41986"/>
                      <p:cNvPicPr>
                        <a:picLocks noChangeAspect="1"/>
                      </p:cNvPicPr>
                      <p:nvPr/>
                    </p:nvPicPr>
                    <p:blipFill>
                      <a:blip r:embed="rId10"/>
                      <a:stretch>
                        <a:fillRect/>
                      </a:stretch>
                    </p:blipFill>
                    <p:spPr>
                      <a:xfrm>
                        <a:off x="3862885" y="2628181"/>
                        <a:ext cx="781049"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998367294"/>
              </p:ext>
            </p:extLst>
          </p:nvPr>
        </p:nvGraphicFramePr>
        <p:xfrm>
          <a:off x="5546874" y="2628181"/>
          <a:ext cx="1257300" cy="657225"/>
        </p:xfrm>
        <a:graphic>
          <a:graphicData uri="http://schemas.openxmlformats.org/presentationml/2006/ole">
            <mc:AlternateContent xmlns:mc="http://schemas.openxmlformats.org/markup-compatibility/2006">
              <mc:Choice xmlns:v="urn:schemas-microsoft-com:vml" Requires="v">
                <p:oleObj spid="_x0000_s10257" name="Equation" r:id="rId11" imgW="33223200" imgH="17373600" progId="">
                  <p:embed/>
                </p:oleObj>
              </mc:Choice>
              <mc:Fallback>
                <p:oleObj name="Equation" r:id="rId11" imgW="33223200" imgH="17373600" progId="">
                  <p:embed/>
                  <p:pic>
                    <p:nvPicPr>
                      <p:cNvPr id="0" name="图片 41987"/>
                      <p:cNvPicPr>
                        <a:picLocks noChangeAspect="1"/>
                      </p:cNvPicPr>
                      <p:nvPr/>
                    </p:nvPicPr>
                    <p:blipFill>
                      <a:blip r:embed="rId12"/>
                      <a:stretch>
                        <a:fillRect/>
                      </a:stretch>
                    </p:blipFill>
                    <p:spPr>
                      <a:xfrm>
                        <a:off x="5546874" y="2628181"/>
                        <a:ext cx="1257300"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299524327"/>
              </p:ext>
            </p:extLst>
          </p:nvPr>
        </p:nvGraphicFramePr>
        <p:xfrm>
          <a:off x="7020198" y="2628181"/>
          <a:ext cx="3057524" cy="657224"/>
        </p:xfrm>
        <a:graphic>
          <a:graphicData uri="http://schemas.openxmlformats.org/presentationml/2006/ole">
            <mc:AlternateContent xmlns:mc="http://schemas.openxmlformats.org/markup-compatibility/2006">
              <mc:Choice xmlns:v="urn:schemas-microsoft-com:vml" Requires="v">
                <p:oleObj spid="_x0000_s10258" name="Equation" r:id="rId13" imgW="80772000" imgH="17373600" progId="">
                  <p:embed/>
                </p:oleObj>
              </mc:Choice>
              <mc:Fallback>
                <p:oleObj name="Equation" r:id="rId13" imgW="80772000" imgH="17373600" progId="">
                  <p:embed/>
                  <p:pic>
                    <p:nvPicPr>
                      <p:cNvPr id="0" name="图片 41988"/>
                      <p:cNvPicPr>
                        <a:picLocks noChangeAspect="1"/>
                      </p:cNvPicPr>
                      <p:nvPr/>
                    </p:nvPicPr>
                    <p:blipFill>
                      <a:blip r:embed="rId14"/>
                      <a:stretch>
                        <a:fillRect/>
                      </a:stretch>
                    </p:blipFill>
                    <p:spPr>
                      <a:xfrm>
                        <a:off x="7020198" y="2628181"/>
                        <a:ext cx="3057524" cy="6572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2687713" y="3953535"/>
          <a:ext cx="952499" cy="657225"/>
        </p:xfrm>
        <a:graphic>
          <a:graphicData uri="http://schemas.openxmlformats.org/presentationml/2006/ole">
            <mc:AlternateContent xmlns:mc="http://schemas.openxmlformats.org/markup-compatibility/2006">
              <mc:Choice xmlns:v="urn:schemas-microsoft-com:vml" Requires="v">
                <p:oleObj spid="_x0000_s10259" name="Equation" r:id="rId15" imgW="25298400" imgH="17373600" progId="">
                  <p:embed/>
                </p:oleObj>
              </mc:Choice>
              <mc:Fallback>
                <p:oleObj name="Equation" r:id="rId15" imgW="25298400" imgH="17373600" progId="">
                  <p:embed/>
                  <p:pic>
                    <p:nvPicPr>
                      <p:cNvPr id="0" name="图片 41989"/>
                      <p:cNvPicPr>
                        <a:picLocks noChangeAspect="1"/>
                      </p:cNvPicPr>
                      <p:nvPr/>
                    </p:nvPicPr>
                    <p:blipFill>
                      <a:blip r:embed="rId16"/>
                      <a:stretch>
                        <a:fillRect/>
                      </a:stretch>
                    </p:blipFill>
                    <p:spPr>
                      <a:xfrm>
                        <a:off x="2687713" y="3953535"/>
                        <a:ext cx="952499" cy="657225"/>
                      </a:xfrm>
                      <a:prstGeom prst="rect">
                        <a:avLst/>
                      </a:prstGeom>
                      <a:noFill/>
                      <a:ln w="9525">
                        <a:noFill/>
                      </a:ln>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87979"/>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000000"/>
                </a:solidFill>
                <a:latin typeface="微软雅黑" panose="020B0503020204020204" pitchFamily="34" charset="-122"/>
                <a:ea typeface="微软雅黑" panose="020B0503020204020204" pitchFamily="34" charset="-122"/>
              </a:rPr>
              <a:t>四、误差分析及改进措施</a:t>
            </a:r>
            <a:endParaRPr lang="zh-CN" altLang="en-US" sz="2800" b="1" dirty="0">
              <a:latin typeface="微软雅黑" panose="020B0503020204020204" pitchFamily="34" charset="-122"/>
              <a:ea typeface="微软雅黑" panose="020B0503020204020204" pitchFamily="34" charset="-122"/>
            </a:endParaRPr>
          </a:p>
          <a:p>
            <a:pPr eaLnBrk="0" latinLnBrk="1" hangingPunct="0">
              <a:lnSpc>
                <a:spcPct val="150000"/>
              </a:lnSpc>
              <a:spcBef>
                <a:spcPts val="145"/>
              </a:spcBef>
            </a:pPr>
            <a:r>
              <a:rPr lang="zh-CN" altLang="en-US" sz="2410" b="1" kern="0" dirty="0">
                <a:solidFill>
                  <a:srgbClr val="000000"/>
                </a:solidFill>
                <a:latin typeface="Times New Roman" panose="02020603050405020304" pitchFamily="65" charset="-122"/>
                <a:ea typeface="华文细黑" panose="02010600040101010101" pitchFamily="65" charset="-122"/>
              </a:rPr>
              <a:t>1.</a:t>
            </a:r>
            <a:r>
              <a:rPr lang="zh-CN" altLang="en-US" sz="2410" kern="0" dirty="0">
                <a:solidFill>
                  <a:srgbClr val="000000"/>
                </a:solidFill>
                <a:latin typeface="Times New Roman" panose="02020603050405020304" pitchFamily="65" charset="-122"/>
                <a:ea typeface="华文细黑" panose="02010600040101010101" pitchFamily="65" charset="-122"/>
              </a:rPr>
              <a:t>利用平均速度来代替运动物体在某计数点对应的瞬时速度会带来系统误差。为了减</a:t>
            </a:r>
            <a:endParaRPr lang="zh-CN" altLang="en-US" sz="2800"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小误差，</a:t>
            </a:r>
            <a:r>
              <a:rPr lang="zh-CN" altLang="en-US" sz="2410" u="sng" kern="0" dirty="0">
                <a:solidFill>
                  <a:srgbClr val="000000"/>
                </a:solidFill>
                <a:latin typeface="Times New Roman" panose="02020603050405020304" pitchFamily="65" charset="-122"/>
                <a:ea typeface="华文细黑" panose="02010600040101010101" pitchFamily="65" charset="-122"/>
              </a:rPr>
              <a:t>应取以计数点为中心的较小位移Δ</a:t>
            </a:r>
            <a:r>
              <a:rPr lang="zh-CN" altLang="en-US" sz="2410" i="1" u="sng" kern="0" dirty="0">
                <a:solidFill>
                  <a:srgbClr val="000000"/>
                </a:solidFill>
                <a:latin typeface="Times New Roman" panose="02020603050405020304" pitchFamily="65" charset="-122"/>
                <a:ea typeface="华文细黑" panose="02010600040101010101" pitchFamily="65" charset="-122"/>
              </a:rPr>
              <a:t>x</a:t>
            </a:r>
            <a:r>
              <a:rPr lang="zh-CN" altLang="en-US" sz="2410" u="sng" kern="0" dirty="0">
                <a:solidFill>
                  <a:srgbClr val="000000"/>
                </a:solidFill>
                <a:latin typeface="Times New Roman" panose="02020603050405020304" pitchFamily="65" charset="-122"/>
                <a:ea typeface="华文细黑" panose="02010600040101010101" pitchFamily="65" charset="-122"/>
              </a:rPr>
              <a:t>来求平均速度</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分段测量计数点间的距离会带来误差。减小此误差的方法:一次测出各计数点到起</a:t>
            </a:r>
            <a:br>
              <a:rPr dirty="0"/>
            </a:br>
            <a:r>
              <a:rPr lang="zh-CN" altLang="en-US" sz="2410" kern="0" dirty="0">
                <a:solidFill>
                  <a:srgbClr val="000000"/>
                </a:solidFill>
                <a:latin typeface="Times New Roman" panose="02020603050405020304" pitchFamily="65" charset="-122"/>
                <a:ea typeface="华文细黑" panose="02010600040101010101" pitchFamily="65" charset="-122"/>
              </a:rPr>
              <a:t>始计数点的距离，再分别计算出各计数点间的距离。</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3.</a:t>
            </a:r>
            <a:r>
              <a:rPr lang="zh-CN" altLang="en-US" sz="2410" kern="0" dirty="0">
                <a:solidFill>
                  <a:srgbClr val="000000"/>
                </a:solidFill>
                <a:latin typeface="Times New Roman" panose="02020603050405020304" pitchFamily="65" charset="-122"/>
                <a:ea typeface="华文细黑" panose="02010600040101010101" pitchFamily="65" charset="-122"/>
              </a:rPr>
              <a:t>为减小作图时产生的偶然误差，应选取合适的坐标单位，利用坐标纸作图。</a:t>
            </a:r>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6000" y="900000"/>
            <a:ext cx="5652110" cy="3435043"/>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000000"/>
                </a:solidFill>
                <a:latin typeface="Times New Roman" panose="02020603050405020304" pitchFamily="65" charset="-122"/>
                <a:ea typeface="微软雅黑" panose="020B0503020204020204" pitchFamily="34" charset="-122"/>
              </a:rPr>
              <a:t>五、方案改进与创新</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1.利用</a:t>
            </a:r>
            <a:r>
              <a:rPr lang="zh-CN" altLang="en-US" sz="2410" kern="0" dirty="0">
                <a:solidFill>
                  <a:srgbClr val="C00000"/>
                </a:solidFill>
                <a:latin typeface="Times New Roman" panose="02020603050405020304" pitchFamily="65" charset="-122"/>
                <a:ea typeface="微软雅黑" panose="020B0503020204020204" pitchFamily="34" charset="-122"/>
              </a:rPr>
              <a:t>光电门测速度</a:t>
            </a:r>
            <a:endParaRPr lang="zh-CN" altLang="en-US" dirty="0">
              <a:solidFill>
                <a:srgbClr val="C00000"/>
              </a:solidFill>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      如图甲所示,已知物体挡光宽度为</a:t>
            </a:r>
            <a:r>
              <a:rPr lang="zh-CN" altLang="en-US" sz="2410" i="1" kern="0" dirty="0">
                <a:solidFill>
                  <a:srgbClr val="000000"/>
                </a:solidFill>
                <a:latin typeface="Times New Roman" panose="02020603050405020304" pitchFamily="65" charset="-122"/>
                <a:ea typeface="微软雅黑" panose="020B0503020204020204" pitchFamily="34" charset="-122"/>
              </a:rPr>
              <a:t>d</a:t>
            </a:r>
            <a:r>
              <a:rPr lang="zh-CN" altLang="en-US" sz="2410" kern="0" dirty="0">
                <a:solidFill>
                  <a:srgbClr val="000000"/>
                </a:solidFill>
                <a:latin typeface="Times New Roman" panose="02020603050405020304" pitchFamily="65" charset="-122"/>
                <a:ea typeface="微软雅黑" panose="020B0503020204020204" pitchFamily="34" charset="-122"/>
              </a:rPr>
              <a:t>，物体经过光电门用时Δ</a:t>
            </a:r>
            <a:r>
              <a:rPr lang="zh-CN" altLang="en-US" sz="2410" i="1" kern="0" dirty="0">
                <a:solidFill>
                  <a:srgbClr val="000000"/>
                </a:solidFill>
                <a:latin typeface="Times New Roman" panose="02020603050405020304" pitchFamily="65" charset="-122"/>
                <a:ea typeface="微软雅黑" panose="020B0503020204020204" pitchFamily="34" charset="-122"/>
              </a:rPr>
              <a:t>t</a:t>
            </a:r>
            <a:r>
              <a:rPr lang="zh-CN" altLang="en-US" sz="2410" kern="0" dirty="0">
                <a:solidFill>
                  <a:srgbClr val="000000"/>
                </a:solidFill>
                <a:latin typeface="Times New Roman" panose="02020603050405020304" pitchFamily="65" charset="-122"/>
                <a:ea typeface="微软雅黑" panose="020B0503020204020204" pitchFamily="34" charset="-122"/>
              </a:rPr>
              <a:t>，当挡光时间Δ</a:t>
            </a:r>
            <a:r>
              <a:rPr lang="zh-CN" altLang="en-US" sz="2410" i="1" kern="0" dirty="0">
                <a:solidFill>
                  <a:srgbClr val="000000"/>
                </a:solidFill>
                <a:latin typeface="Times New Roman" panose="02020603050405020304" pitchFamily="65" charset="-122"/>
                <a:ea typeface="微软雅黑" panose="020B0503020204020204" pitchFamily="34" charset="-122"/>
              </a:rPr>
              <a:t>t</a:t>
            </a:r>
            <a:r>
              <a:rPr lang="zh-CN" altLang="en-US" sz="2410" kern="0" dirty="0">
                <a:solidFill>
                  <a:srgbClr val="000000"/>
                </a:solidFill>
                <a:latin typeface="Times New Roman" panose="02020603050405020304" pitchFamily="65" charset="-122"/>
                <a:ea typeface="微软雅黑" panose="020B0503020204020204" pitchFamily="34" charset="-122"/>
              </a:rPr>
              <a:t>较小时，可以近似认为物体通过光电门的瞬时速度的表达式为</a:t>
            </a:r>
            <a:r>
              <a:rPr lang="zh-CN" altLang="en-US" sz="2410" i="1" kern="0" dirty="0">
                <a:solidFill>
                  <a:srgbClr val="000000"/>
                </a:solidFill>
                <a:latin typeface="Times New Roman" panose="02020603050405020304" pitchFamily="65" charset="-122"/>
                <a:ea typeface="微软雅黑" panose="020B0503020204020204" pitchFamily="34" charset="-122"/>
              </a:rPr>
              <a:t>v</a:t>
            </a:r>
            <a:r>
              <a:rPr lang="zh-CN" altLang="en-US" sz="2410" kern="0" dirty="0">
                <a:solidFill>
                  <a:srgbClr val="000000"/>
                </a:solidFill>
                <a:latin typeface="Times New Roman" panose="02020603050405020304" pitchFamily="65" charset="-122"/>
                <a:ea typeface="微软雅黑" panose="020B0503020204020204" pitchFamily="34" charset="-122"/>
              </a:rPr>
              <a:t>=</a:t>
            </a:r>
            <a:r>
              <a:rPr lang="zh-CN" altLang="en-US" sz="3090" kern="0" spc="-463" dirty="0">
                <a:solidFill>
                  <a:srgbClr val="000000"/>
                </a:solidFill>
                <a:latin typeface="Times New Roman" panose="02020603050405020304" pitchFamily="65" charset="-122"/>
                <a:ea typeface="微软雅黑" panose="020B0503020204020204" pitchFamily="34" charset="-122"/>
              </a:rPr>
              <a:t> </a:t>
            </a:r>
            <a:r>
              <a:rPr lang="zh-CN" altLang="en-US" sz="2410" kern="0" dirty="0">
                <a:solidFill>
                  <a:srgbClr val="000000"/>
                </a:solidFill>
                <a:latin typeface="Times New Roman" panose="02020603050405020304" pitchFamily="65" charset="-122"/>
                <a:ea typeface="微软雅黑" panose="020B0503020204020204" pitchFamily="34" charset="-122"/>
              </a:rPr>
              <a:t>。</a:t>
            </a:r>
            <a:endParaRPr lang="zh-CN" altLang="en-US" dirty="0"/>
          </a:p>
        </p:txBody>
      </p:sp>
      <p:pic>
        <p:nvPicPr>
          <p:cNvPr id="3" name="图片 3" descr="textimage36.jpeg"/>
          <p:cNvPicPr>
            <a:picLocks noChangeAspect="1"/>
          </p:cNvPicPr>
          <p:nvPr/>
        </p:nvPicPr>
        <p:blipFill>
          <a:blip r:embed="rId4">
            <a:clrChange>
              <a:clrFrom>
                <a:srgbClr val="FFFFFF"/>
              </a:clrFrom>
              <a:clrTo>
                <a:srgbClr val="FFFFFF">
                  <a:alpha val="0"/>
                </a:srgbClr>
              </a:clrTo>
            </a:clrChange>
            <a:duotone>
              <a:prstClr val="black"/>
              <a:schemeClr val="accent6">
                <a:tint val="45000"/>
                <a:satMod val="400000"/>
              </a:schemeClr>
            </a:duotone>
          </a:blip>
          <a:stretch>
            <a:fillRect/>
          </a:stretch>
        </p:blipFill>
        <p:spPr>
          <a:xfrm>
            <a:off x="7020198" y="1247865"/>
            <a:ext cx="4221063" cy="4344808"/>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2669064050"/>
              </p:ext>
            </p:extLst>
          </p:nvPr>
        </p:nvGraphicFramePr>
        <p:xfrm>
          <a:off x="3014416" y="3780309"/>
          <a:ext cx="333374" cy="657224"/>
        </p:xfrm>
        <a:graphic>
          <a:graphicData uri="http://schemas.openxmlformats.org/presentationml/2006/ole">
            <mc:AlternateContent xmlns:mc="http://schemas.openxmlformats.org/markup-compatibility/2006">
              <mc:Choice xmlns:v="urn:schemas-microsoft-com:vml" Requires="v">
                <p:oleObj spid="_x0000_s11268" name="Equation" r:id="rId5" imgW="8839200" imgH="17373600" progId="Equation.DSMT4">
                  <p:embed/>
                </p:oleObj>
              </mc:Choice>
              <mc:Fallback>
                <p:oleObj name="Equation" r:id="rId5" imgW="8839200" imgH="17373600" progId="Equation.DSMT4">
                  <p:embed/>
                  <p:pic>
                    <p:nvPicPr>
                      <p:cNvPr id="5" name="对象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4416" y="3780309"/>
                        <a:ext cx="333374" cy="6572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6000" y="900000"/>
            <a:ext cx="5148054" cy="162307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2.利用</a:t>
            </a:r>
            <a:r>
              <a:rPr lang="zh-CN" altLang="en-US" sz="2410" kern="0" dirty="0">
                <a:solidFill>
                  <a:srgbClr val="C00000"/>
                </a:solidFill>
                <a:latin typeface="Times New Roman" panose="02020603050405020304" pitchFamily="65" charset="-122"/>
                <a:ea typeface="微软雅黑" panose="020B0503020204020204" pitchFamily="34" charset="-122"/>
              </a:rPr>
              <a:t>频闪照片</a:t>
            </a:r>
            <a:r>
              <a:rPr lang="zh-CN" altLang="en-US" sz="2410" kern="0" dirty="0">
                <a:solidFill>
                  <a:srgbClr val="000000"/>
                </a:solidFill>
                <a:latin typeface="Times New Roman" panose="02020603050405020304" pitchFamily="65" charset="-122"/>
                <a:ea typeface="微软雅黑" panose="020B0503020204020204" pitchFamily="34" charset="-122"/>
              </a:rPr>
              <a:t>测速度</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微软雅黑" panose="020B0503020204020204" pitchFamily="34" charset="-122"/>
              </a:rPr>
              <a:t>      如图乙所示，每间隔一定时间曝光一次,从而形成间隔相同时间的影像。 </a:t>
            </a:r>
            <a:endParaRPr lang="zh-CN" altLang="en-US" dirty="0"/>
          </a:p>
        </p:txBody>
      </p:sp>
      <p:pic>
        <p:nvPicPr>
          <p:cNvPr id="3" name="图片 3" descr="textimage37.jpeg"/>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6516142" y="611958"/>
            <a:ext cx="3285400" cy="47525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8072" y="267573"/>
            <a:ext cx="11831400" cy="329333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要点1　质点、参考系和位移</a:t>
            </a:r>
          </a:p>
          <a:p>
            <a:pPr marL="0" indent="0" eaLnBrk="0" latinLnBrk="1" hangingPunct="0">
              <a:lnSpc>
                <a:spcPct val="120000"/>
              </a:lnSpc>
              <a:spcBef>
                <a:spcPts val="145"/>
              </a:spcBef>
              <a:buNone/>
            </a:pPr>
            <a:r>
              <a:rPr lang="zh-CN" altLang="en-US" sz="2410" b="1" kern="0" dirty="0">
                <a:solidFill>
                  <a:srgbClr val="000000"/>
                </a:solidFill>
                <a:latin typeface="微软雅黑" panose="020B0503020204020204" pitchFamily="34" charset="-122"/>
                <a:ea typeface="微软雅黑" panose="020B0503020204020204" pitchFamily="34" charset="-122"/>
              </a:rPr>
              <a:t>一、质点和参考系</a:t>
            </a:r>
            <a:endParaRPr lang="zh-CN" altLang="en-US" b="1" dirty="0">
              <a:latin typeface="微软雅黑" panose="020B0503020204020204" pitchFamily="34" charset="-122"/>
              <a:ea typeface="微软雅黑" panose="020B0503020204020204" pitchFamily="34" charset="-122"/>
            </a:endParaRPr>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1.质点</a:t>
            </a:r>
            <a:endParaRPr lang="zh-CN" altLang="en-US"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(1)质点是用来代替物体的具有质量的点，是一种</a:t>
            </a:r>
            <a:r>
              <a:rPr lang="zh-CN" altLang="en-US" sz="2410" kern="0" dirty="0">
                <a:solidFill>
                  <a:srgbClr val="C00000"/>
                </a:solidFill>
                <a:latin typeface="Times New Roman" panose="02020603050405020304" pitchFamily="65" charset="-122"/>
                <a:ea typeface="华文细黑" panose="02010600040101010101" pitchFamily="65" charset="-122"/>
              </a:rPr>
              <a:t>理想化模型</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(2)把物体看作质点的条件:物体的</a:t>
            </a:r>
            <a:r>
              <a:rPr lang="zh-CN" altLang="en-US" sz="2410" u="sng" kern="0" dirty="0">
                <a:solidFill>
                  <a:srgbClr val="000000"/>
                </a:solidFill>
                <a:latin typeface="Times New Roman" panose="02020603050405020304" pitchFamily="65" charset="-122"/>
                <a:ea typeface="华文细黑" panose="02010600040101010101" pitchFamily="65" charset="-122"/>
              </a:rPr>
              <a:t>形状和大小对所研究问题的影响可以忽略不计</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2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2.参考系</a:t>
            </a:r>
            <a:endParaRPr lang="zh-CN" altLang="en-US" b="1" dirty="0"/>
          </a:p>
          <a:p>
            <a:pPr marL="0" indent="0" eaLnBrk="0" latinLnBrk="1" hangingPunct="0">
              <a:lnSpc>
                <a:spcPct val="12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在描述物体运动时，用来作为参考的物体叫作参考系，通常以地面为参考系。</a:t>
            </a:r>
            <a:endParaRPr lang="zh-CN" altLang="en-US" dirty="0"/>
          </a:p>
        </p:txBody>
      </p:sp>
      <p:sp>
        <p:nvSpPr>
          <p:cNvPr id="3" name="TextBox 2">
            <a:extLst>
              <a:ext uri="{FF2B5EF4-FFF2-40B4-BE49-F238E27FC236}">
                <a16:creationId xmlns:a16="http://schemas.microsoft.com/office/drawing/2014/main" id="{C08F4220-02D9-8A67-1A0F-F6D90C872CDE}"/>
              </a:ext>
            </a:extLst>
          </p:cNvPr>
          <p:cNvSpPr txBox="1"/>
          <p:nvPr/>
        </p:nvSpPr>
        <p:spPr>
          <a:xfrm>
            <a:off x="313682" y="3708301"/>
            <a:ext cx="10810972" cy="2262927"/>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a:solidFill>
                  <a:srgbClr val="000000"/>
                </a:solidFill>
                <a:latin typeface="微软雅黑" panose="020B0503020204020204" pitchFamily="34" charset="-122"/>
                <a:ea typeface="微软雅黑" panose="020B0503020204020204" pitchFamily="34" charset="-122"/>
              </a:rPr>
              <a:t>二、位移与路程</a:t>
            </a:r>
            <a:endParaRPr lang="zh-CN" altLang="en-US" sz="2800" b="1" dirty="0">
              <a:latin typeface="微软雅黑" panose="020B0503020204020204" pitchFamily="34" charset="-122"/>
              <a:ea typeface="微软雅黑" panose="020B0503020204020204" pitchFamily="34" charset="-122"/>
            </a:endParaRPr>
          </a:p>
          <a:p>
            <a:pPr eaLnBrk="0" latinLnBrk="1" hangingPunct="0">
              <a:lnSpc>
                <a:spcPct val="150000"/>
              </a:lnSpc>
              <a:spcBef>
                <a:spcPts val="145"/>
              </a:spcBef>
            </a:pPr>
            <a:r>
              <a:rPr lang="zh-CN" altLang="en-US" sz="2410" b="1" kern="0" dirty="0">
                <a:solidFill>
                  <a:srgbClr val="000000"/>
                </a:solidFill>
                <a:latin typeface="Times New Roman" panose="02020603050405020304" pitchFamily="65" charset="-122"/>
                <a:ea typeface="华文细黑" panose="02010600040101010101" pitchFamily="65" charset="-122"/>
              </a:rPr>
              <a:t>1.位移:</a:t>
            </a:r>
            <a:r>
              <a:rPr lang="zh-CN" altLang="en-US" sz="2410" u="sng" kern="0" dirty="0">
                <a:solidFill>
                  <a:srgbClr val="C00000"/>
                </a:solidFill>
                <a:latin typeface="Times New Roman" panose="02020603050405020304" pitchFamily="65" charset="-122"/>
                <a:ea typeface="华文细黑" panose="02010600040101010101" pitchFamily="65" charset="-122"/>
              </a:rPr>
              <a:t>由初位置指向末位置的有向线段</a:t>
            </a:r>
            <a:r>
              <a:rPr lang="zh-CN" altLang="en-US" sz="2410" kern="0" dirty="0">
                <a:solidFill>
                  <a:srgbClr val="000000"/>
                </a:solidFill>
                <a:latin typeface="Times New Roman" panose="02020603050405020304" pitchFamily="65" charset="-122"/>
                <a:ea typeface="华文细黑" panose="02010600040101010101" pitchFamily="65" charset="-122"/>
              </a:rPr>
              <a:t>，为</a:t>
            </a:r>
            <a:r>
              <a:rPr lang="zh-CN" altLang="en-US" sz="2410" kern="0" dirty="0">
                <a:solidFill>
                  <a:srgbClr val="C00000"/>
                </a:solidFill>
                <a:latin typeface="Times New Roman" panose="02020603050405020304" pitchFamily="65" charset="-122"/>
                <a:ea typeface="华文细黑" panose="02010600040101010101" pitchFamily="65" charset="-122"/>
              </a:rPr>
              <a:t>矢量</a:t>
            </a:r>
            <a:r>
              <a:rPr lang="zh-CN" altLang="en-US" sz="2410" kern="0" dirty="0">
                <a:solidFill>
                  <a:srgbClr val="000000"/>
                </a:solidFill>
                <a:latin typeface="Times New Roman" panose="02020603050405020304" pitchFamily="65" charset="-122"/>
                <a:ea typeface="华文细黑" panose="02010600040101010101" pitchFamily="65" charset="-122"/>
              </a:rPr>
              <a:t>。</a:t>
            </a:r>
            <a:endParaRPr lang="zh-CN" altLang="en-US" sz="2800"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2.路程:</a:t>
            </a:r>
            <a:r>
              <a:rPr lang="zh-CN" altLang="en-US" sz="2410" kern="0" dirty="0">
                <a:solidFill>
                  <a:srgbClr val="000000"/>
                </a:solidFill>
                <a:latin typeface="Times New Roman" panose="02020603050405020304" pitchFamily="65" charset="-122"/>
                <a:ea typeface="华文细黑" panose="02010600040101010101" pitchFamily="65" charset="-122"/>
              </a:rPr>
              <a:t>物体运动轨迹的长度，为标量。</a:t>
            </a:r>
            <a:endParaRPr lang="zh-CN" altLang="en-US" dirty="0"/>
          </a:p>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提醒注意</a:t>
            </a:r>
            <a:r>
              <a:rPr lang="en-US" altLang="zh-CN" sz="2500" b="1" dirty="0">
                <a:solidFill>
                  <a:srgbClr val="DE0000"/>
                </a:solidFill>
                <a:latin typeface="微软雅黑" panose="020B0503020204020204" pitchFamily="34" charset="-122"/>
                <a:ea typeface="微软雅黑" panose="020B0503020204020204" pitchFamily="34" charset="-122"/>
              </a:rPr>
              <a:t>	</a:t>
            </a:r>
            <a:r>
              <a:rPr lang="zh-CN" altLang="en-US" sz="2410" kern="0" dirty="0">
                <a:solidFill>
                  <a:srgbClr val="000000"/>
                </a:solidFill>
                <a:latin typeface="楷体" panose="02010609060101010101" pitchFamily="49" charset="-122"/>
                <a:ea typeface="楷体" panose="02010609060101010101" pitchFamily="49" charset="-122"/>
              </a:rPr>
              <a:t>位移大小一般小于路程；</a:t>
            </a:r>
            <a:r>
              <a:rPr lang="zh-CN" altLang="en-US" sz="2410" kern="0" dirty="0">
                <a:solidFill>
                  <a:srgbClr val="C00000"/>
                </a:solidFill>
                <a:latin typeface="楷体" panose="02010609060101010101" pitchFamily="49" charset="-122"/>
                <a:ea typeface="楷体" panose="02010609060101010101" pitchFamily="49" charset="-122"/>
              </a:rPr>
              <a:t>单向直线运动中，位移的大小等于路程</a:t>
            </a:r>
            <a:r>
              <a:rPr lang="zh-CN" altLang="en-US" sz="2410" kern="0" dirty="0">
                <a:solidFill>
                  <a:srgbClr val="000000"/>
                </a:solidFill>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642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要点2　平均速度和瞬时速度</a:t>
            </a:r>
          </a:p>
        </p:txBody>
      </p:sp>
      <p:graphicFrame>
        <p:nvGraphicFramePr>
          <p:cNvPr id="3" name="表格 2"/>
          <p:cNvGraphicFramePr>
            <a:graphicFrameLocks noGrp="1"/>
          </p:cNvGraphicFramePr>
          <p:nvPr>
            <p:extLst>
              <p:ext uri="{D42A27DB-BD31-4B8C-83A1-F6EECF244321}">
                <p14:modId xmlns:p14="http://schemas.microsoft.com/office/powerpoint/2010/main" val="1150478177"/>
              </p:ext>
            </p:extLst>
          </p:nvPr>
        </p:nvGraphicFramePr>
        <p:xfrm>
          <a:off x="468000" y="1579882"/>
          <a:ext cx="11268000" cy="3534825"/>
        </p:xfrm>
        <a:graphic>
          <a:graphicData uri="http://schemas.openxmlformats.org/drawingml/2006/table">
            <a:tbl>
              <a:tblPr/>
              <a:tblGrid>
                <a:gridCol w="1007582">
                  <a:extLst>
                    <a:ext uri="{9D8B030D-6E8A-4147-A177-3AD203B41FA5}">
                      <a16:colId xmlns:a16="http://schemas.microsoft.com/office/drawing/2014/main" val="20000"/>
                    </a:ext>
                  </a:extLst>
                </a:gridCol>
                <a:gridCol w="3499618">
                  <a:extLst>
                    <a:ext uri="{9D8B030D-6E8A-4147-A177-3AD203B41FA5}">
                      <a16:colId xmlns:a16="http://schemas.microsoft.com/office/drawing/2014/main" val="20001"/>
                    </a:ext>
                  </a:extLst>
                </a:gridCol>
                <a:gridCol w="2253600">
                  <a:extLst>
                    <a:ext uri="{9D8B030D-6E8A-4147-A177-3AD203B41FA5}">
                      <a16:colId xmlns:a16="http://schemas.microsoft.com/office/drawing/2014/main" val="20002"/>
                    </a:ext>
                  </a:extLst>
                </a:gridCol>
                <a:gridCol w="2253600">
                  <a:extLst>
                    <a:ext uri="{9D8B030D-6E8A-4147-A177-3AD203B41FA5}">
                      <a16:colId xmlns:a16="http://schemas.microsoft.com/office/drawing/2014/main" val="20003"/>
                    </a:ext>
                  </a:extLst>
                </a:gridCol>
                <a:gridCol w="2253600">
                  <a:extLst>
                    <a:ext uri="{9D8B030D-6E8A-4147-A177-3AD203B41FA5}">
                      <a16:colId xmlns:a16="http://schemas.microsoft.com/office/drawing/2014/main" val="20004"/>
                    </a:ext>
                  </a:extLst>
                </a:gridCol>
              </a:tblGrid>
              <a:tr h="151213">
                <a:tc>
                  <a:txBody>
                    <a:bodyPr/>
                    <a:lstStyle/>
                    <a:p>
                      <a:pPr algn="ctr" eaLnBrk="0" latinLnBrk="1" hangingPunct="0">
                        <a:lnSpc>
                          <a:spcPct val="150000"/>
                        </a:lnSpc>
                        <a:spcBef>
                          <a:spcPts val="0"/>
                        </a:spcBef>
                      </a:pPr>
                      <a:r>
                        <a:rPr lang="zh-CN" altLang="en-US" sz="2010" kern="0" dirty="0">
                          <a:solidFill>
                            <a:srgbClr val="000000"/>
                          </a:solidFill>
                          <a:latin typeface="微软雅黑" panose="020B0503020204020204" pitchFamily="34" charset="-122"/>
                          <a:ea typeface="微软雅黑" panose="020B0503020204020204" pitchFamily="34" charset="-122"/>
                        </a:rPr>
                        <a:t> </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微软雅黑" panose="020B0503020204020204" pitchFamily="34" charset="-122"/>
                          <a:ea typeface="微软雅黑" panose="020B0503020204020204" pitchFamily="34" charset="-122"/>
                        </a:rPr>
                        <a:t>平均速度</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微软雅黑" panose="020B0503020204020204" pitchFamily="34" charset="-122"/>
                          <a:ea typeface="微软雅黑" panose="020B0503020204020204" pitchFamily="34" charset="-122"/>
                        </a:rPr>
                        <a:t>瞬时速度</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微软雅黑" panose="020B0503020204020204" pitchFamily="34" charset="-122"/>
                          <a:ea typeface="微软雅黑" panose="020B0503020204020204" pitchFamily="34" charset="-122"/>
                        </a:rPr>
                        <a:t>平均速率</a:t>
                      </a:r>
                    </a:p>
                  </a:txBody>
                  <a:tcPr marL="45720" marR="45720">
                    <a:solidFill>
                      <a:schemeClr val="accent2">
                        <a:lumMod val="20000"/>
                        <a:lumOff val="80000"/>
                      </a:schemeClr>
                    </a:solidFill>
                  </a:tcPr>
                </a:tc>
                <a:tc>
                  <a:txBody>
                    <a:bodyPr/>
                    <a:lstStyle/>
                    <a:p>
                      <a:pPr algn="ctr" eaLnBrk="0" latinLnBrk="1" hangingPunct="0">
                        <a:lnSpc>
                          <a:spcPct val="150000"/>
                        </a:lnSpc>
                        <a:spcBef>
                          <a:spcPts val="0"/>
                        </a:spcBef>
                      </a:pPr>
                      <a:r>
                        <a:rPr lang="zh-CN" altLang="en-US" sz="2010" kern="0" dirty="0">
                          <a:solidFill>
                            <a:srgbClr val="000000"/>
                          </a:solidFill>
                          <a:latin typeface="微软雅黑" panose="020B0503020204020204" pitchFamily="34" charset="-122"/>
                          <a:ea typeface="微软雅黑" panose="020B0503020204020204" pitchFamily="34" charset="-122"/>
                        </a:rPr>
                        <a:t>速率</a:t>
                      </a:r>
                    </a:p>
                  </a:txBody>
                  <a:tcPr marL="45720" marR="45720">
                    <a:solidFill>
                      <a:schemeClr val="accent2">
                        <a:lumMod val="20000"/>
                        <a:lumOff val="80000"/>
                      </a:schemeClr>
                    </a:solidFill>
                  </a:tcPr>
                </a:tc>
                <a:extLst>
                  <a:ext uri="{0D108BD9-81ED-4DB2-BD59-A6C34878D82A}">
                    <a16:rowId xmlns:a16="http://schemas.microsoft.com/office/drawing/2014/main" val="10000"/>
                  </a:ext>
                </a:extLst>
              </a:tr>
              <a:tr h="1127602">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定义</a:t>
                      </a:r>
                    </a:p>
                  </a:txBody>
                  <a:tcPr marL="45720" marR="45720" anchor="ct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位移与发生这段位移所用时间的比值 ，</a:t>
                      </a:r>
                      <a:r>
                        <a:rPr lang="zh-CN" altLang="en-US" sz="1295" kern="0" spc="-21"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590" kern="0" spc="107"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物体在某一时刻的</a:t>
                      </a:r>
                      <a:br>
                        <a:rPr dirty="0"/>
                      </a:br>
                      <a:r>
                        <a:rPr lang="zh-CN" altLang="en-US" sz="2010" kern="0" dirty="0">
                          <a:solidFill>
                            <a:srgbClr val="000000"/>
                          </a:solidFill>
                          <a:latin typeface="Times New Roman" panose="02020603050405020304" pitchFamily="65" charset="-122"/>
                          <a:ea typeface="华文细黑" panose="02010600040101010101" pitchFamily="65" charset="-122"/>
                        </a:rPr>
                        <a:t>速度</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路程与通过这段路</a:t>
                      </a:r>
                      <a:br/>
                      <a:r>
                        <a:rPr lang="zh-CN" altLang="en-US" sz="2010" kern="0" dirty="0">
                          <a:solidFill>
                            <a:srgbClr val="000000"/>
                          </a:solidFill>
                          <a:latin typeface="Times New Roman" panose="02020603050405020304" pitchFamily="65" charset="-122"/>
                          <a:ea typeface="华文细黑" panose="02010600040101010101" pitchFamily="65" charset="-122"/>
                        </a:rPr>
                        <a:t>程所用时间的比值</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瞬时速度的大小</a:t>
                      </a:r>
                    </a:p>
                  </a:txBody>
                  <a:tcPr marL="45720" marR="45720"/>
                </a:tc>
                <a:extLst>
                  <a:ext uri="{0D108BD9-81ED-4DB2-BD59-A6C34878D82A}">
                    <a16:rowId xmlns:a16="http://schemas.microsoft.com/office/drawing/2014/main" val="10001"/>
                  </a:ext>
                </a:extLst>
              </a:tr>
              <a:tr h="382153">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标矢性</a:t>
                      </a:r>
                    </a:p>
                  </a:txBody>
                  <a:tcPr marL="45720" marR="45720" anchor="ct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矢量，与Δ</a:t>
                      </a:r>
                      <a:r>
                        <a:rPr lang="zh-CN" altLang="en-US" sz="2010" i="1" kern="0" dirty="0">
                          <a:solidFill>
                            <a:srgbClr val="000000"/>
                          </a:solidFill>
                          <a:latin typeface="Times New Roman" panose="02020603050405020304" pitchFamily="65" charset="-122"/>
                          <a:ea typeface="华文细黑" panose="02010600040101010101" pitchFamily="65" charset="-122"/>
                        </a:rPr>
                        <a:t>x</a:t>
                      </a:r>
                      <a:r>
                        <a:rPr lang="zh-CN" altLang="en-US" sz="2010" kern="0" dirty="0">
                          <a:solidFill>
                            <a:srgbClr val="000000"/>
                          </a:solidFill>
                          <a:latin typeface="Times New Roman" panose="02020603050405020304" pitchFamily="65" charset="-122"/>
                          <a:ea typeface="华文细黑" panose="02010600040101010101" pitchFamily="65" charset="-122"/>
                        </a:rPr>
                        <a:t>方向一致</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矢量，与某一时刻运动方向一致</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标量</a:t>
                      </a:r>
                    </a:p>
                  </a:txBody>
                  <a:tcPr marL="45720" marR="45720"/>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标量</a:t>
                      </a:r>
                    </a:p>
                  </a:txBody>
                  <a:tcPr marL="45720" marR="45720"/>
                </a:tc>
                <a:extLst>
                  <a:ext uri="{0D108BD9-81ED-4DB2-BD59-A6C34878D82A}">
                    <a16:rowId xmlns:a16="http://schemas.microsoft.com/office/drawing/2014/main" val="10002"/>
                  </a:ext>
                </a:extLst>
              </a:tr>
              <a:tr h="266683">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联系</a:t>
                      </a:r>
                    </a:p>
                  </a:txBody>
                  <a:tcPr marL="45720" marR="45720" anchor="ctr"/>
                </a:tc>
                <a:tc gridSpan="4">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(1)当时间趋近于零时，平均速度等于瞬时速度</a:t>
                      </a:r>
                    </a:p>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(2)</a:t>
                      </a:r>
                      <a:r>
                        <a:rPr lang="zh-CN" altLang="en-US" sz="2010" kern="0" dirty="0">
                          <a:solidFill>
                            <a:srgbClr val="C00000"/>
                          </a:solidFill>
                          <a:latin typeface="Times New Roman" panose="02020603050405020304" pitchFamily="65" charset="-122"/>
                          <a:ea typeface="华文细黑" panose="02010600040101010101" pitchFamily="65" charset="-122"/>
                        </a:rPr>
                        <a:t>平均速率为0，则平均速度必为0；平均速度为0，平均速率不一定为0</a:t>
                      </a:r>
                    </a:p>
                  </a:txBody>
                  <a:tcPr marL="45720" marR="45720"/>
                </a:tc>
                <a:tc hMerge="1">
                  <a:txBody>
                    <a:bodyPr/>
                    <a:lstStyle/>
                    <a:p>
                      <a:endParaRPr lang="zh-CN"/>
                    </a:p>
                  </a:txBody>
                  <a:tcPr marL="45720" marR="45720"/>
                </a:tc>
                <a:tc hMerge="1">
                  <a:txBody>
                    <a:bodyPr/>
                    <a:lstStyle/>
                    <a:p>
                      <a:endParaRPr lang="zh-CN"/>
                    </a:p>
                  </a:txBody>
                  <a:tcPr marL="45720" marR="45720"/>
                </a:tc>
                <a:tc hMerge="1">
                  <a:txBody>
                    <a:bodyPr/>
                    <a:lstStyle/>
                    <a:p>
                      <a:endParaRPr lang="zh-CN"/>
                    </a:p>
                  </a:txBody>
                  <a:tcPr marL="45720" marR="45720"/>
                </a:tc>
                <a:extLst>
                  <a:ext uri="{0D108BD9-81ED-4DB2-BD59-A6C34878D82A}">
                    <a16:rowId xmlns:a16="http://schemas.microsoft.com/office/drawing/2014/main" val="10003"/>
                  </a:ext>
                </a:extLst>
              </a:tr>
            </a:tbl>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689284817"/>
              </p:ext>
            </p:extLst>
          </p:nvPr>
        </p:nvGraphicFramePr>
        <p:xfrm>
          <a:off x="2555702" y="2843529"/>
          <a:ext cx="163830" cy="283845"/>
        </p:xfrm>
        <a:graphic>
          <a:graphicData uri="http://schemas.openxmlformats.org/presentationml/2006/ole">
            <mc:AlternateContent xmlns:mc="http://schemas.openxmlformats.org/markup-compatibility/2006">
              <mc:Choice xmlns:v="urn:schemas-microsoft-com:vml" Requires="v">
                <p:oleObj spid="_x0000_s1030" name="Equation" r:id="rId4" imgW="177165" imgH="304800" progId="Equation.DSMT4">
                  <p:embed/>
                </p:oleObj>
              </mc:Choice>
              <mc:Fallback>
                <p:oleObj name="Equation" r:id="rId4" imgW="177165" imgH="304800" progId="Equation.DSMT4">
                  <p:embed/>
                  <p:pic>
                    <p:nvPicPr>
                      <p:cNvPr id="0" name="图片 1024"/>
                      <p:cNvPicPr>
                        <a:picLocks noChangeAspect="1"/>
                      </p:cNvPicPr>
                      <p:nvPr/>
                    </p:nvPicPr>
                    <p:blipFill>
                      <a:blip r:embed="rId5"/>
                      <a:stretch>
                        <a:fillRect/>
                      </a:stretch>
                    </p:blipFill>
                    <p:spPr>
                      <a:xfrm>
                        <a:off x="2555702" y="2843529"/>
                        <a:ext cx="163830" cy="28384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248907564"/>
              </p:ext>
            </p:extLst>
          </p:nvPr>
        </p:nvGraphicFramePr>
        <p:xfrm>
          <a:off x="2987750" y="2645199"/>
          <a:ext cx="342900" cy="552450"/>
        </p:xfrm>
        <a:graphic>
          <a:graphicData uri="http://schemas.openxmlformats.org/presentationml/2006/ole">
            <mc:AlternateContent xmlns:mc="http://schemas.openxmlformats.org/markup-compatibility/2006">
              <mc:Choice xmlns:v="urn:schemas-microsoft-com:vml" Requires="v">
                <p:oleObj spid="_x0000_s1031" name="Equation" r:id="rId6" imgW="9144000" imgH="14630400" progId="Equation.DSMT4">
                  <p:embed/>
                </p:oleObj>
              </mc:Choice>
              <mc:Fallback>
                <p:oleObj name="Equation" r:id="rId6" imgW="9144000" imgH="14630400" progId="Equation.DSMT4">
                  <p:embed/>
                  <p:pic>
                    <p:nvPicPr>
                      <p:cNvPr id="0" name="图片 1025"/>
                      <p:cNvPicPr>
                        <a:picLocks noChangeAspect="1"/>
                      </p:cNvPicPr>
                      <p:nvPr/>
                    </p:nvPicPr>
                    <p:blipFill>
                      <a:blip r:embed="rId7"/>
                      <a:stretch>
                        <a:fillRect/>
                      </a:stretch>
                    </p:blipFill>
                    <p:spPr>
                      <a:xfrm>
                        <a:off x="2987750" y="2645199"/>
                        <a:ext cx="342900" cy="552450"/>
                      </a:xfrm>
                      <a:prstGeom prst="rect">
                        <a:avLst/>
                      </a:prstGeom>
                      <a:noFill/>
                      <a:ln w="9525">
                        <a:noFill/>
                      </a:ln>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08734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要点3　加速度</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1.速度、速度变化量、加速度的比较</a:t>
            </a:r>
            <a:endParaRPr lang="zh-CN" altLang="en-US" b="1" dirty="0"/>
          </a:p>
        </p:txBody>
      </p:sp>
      <p:graphicFrame>
        <p:nvGraphicFramePr>
          <p:cNvPr id="3" name="表格 2"/>
          <p:cNvGraphicFramePr>
            <a:graphicFrameLocks noGrp="1"/>
          </p:cNvGraphicFramePr>
          <p:nvPr>
            <p:extLst>
              <p:ext uri="{D42A27DB-BD31-4B8C-83A1-F6EECF244321}">
                <p14:modId xmlns:p14="http://schemas.microsoft.com/office/powerpoint/2010/main" val="2811033266"/>
              </p:ext>
            </p:extLst>
          </p:nvPr>
        </p:nvGraphicFramePr>
        <p:xfrm>
          <a:off x="468000" y="1848633"/>
          <a:ext cx="11268000" cy="3681350"/>
        </p:xfrm>
        <a:graphic>
          <a:graphicData uri="http://schemas.openxmlformats.org/drawingml/2006/table">
            <a:tbl>
              <a:tblPr/>
              <a:tblGrid>
                <a:gridCol w="1115500">
                  <a:extLst>
                    <a:ext uri="{9D8B030D-6E8A-4147-A177-3AD203B41FA5}">
                      <a16:colId xmlns:a16="http://schemas.microsoft.com/office/drawing/2014/main" val="20000"/>
                    </a:ext>
                  </a:extLst>
                </a:gridCol>
                <a:gridCol w="3204450">
                  <a:extLst>
                    <a:ext uri="{9D8B030D-6E8A-4147-A177-3AD203B41FA5}">
                      <a16:colId xmlns:a16="http://schemas.microsoft.com/office/drawing/2014/main" val="20001"/>
                    </a:ext>
                  </a:extLst>
                </a:gridCol>
                <a:gridCol w="3153532">
                  <a:extLst>
                    <a:ext uri="{9D8B030D-6E8A-4147-A177-3AD203B41FA5}">
                      <a16:colId xmlns:a16="http://schemas.microsoft.com/office/drawing/2014/main" val="20002"/>
                    </a:ext>
                  </a:extLst>
                </a:gridCol>
                <a:gridCol w="3794518">
                  <a:extLst>
                    <a:ext uri="{9D8B030D-6E8A-4147-A177-3AD203B41FA5}">
                      <a16:colId xmlns:a16="http://schemas.microsoft.com/office/drawing/2014/main" val="20003"/>
                    </a:ext>
                  </a:extLst>
                </a:gridCol>
              </a:tblGrid>
              <a:tr h="212722">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 </a:t>
                      </a:r>
                    </a:p>
                  </a:txBody>
                  <a:tcPr marL="45720" marR="45720" anchor="ctr">
                    <a:solidFill>
                      <a:schemeClr val="tx2"/>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速度</a:t>
                      </a:r>
                    </a:p>
                  </a:txBody>
                  <a:tcPr marL="45720" marR="45720">
                    <a:solidFill>
                      <a:schemeClr val="tx2"/>
                    </a:solidFill>
                  </a:tcPr>
                </a:tc>
                <a:tc>
                  <a:txBody>
                    <a:bodyPr/>
                    <a:lstStyle/>
                    <a:p>
                      <a:pPr algn="ct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速度变化量</a:t>
                      </a:r>
                    </a:p>
                  </a:txBody>
                  <a:tcPr marL="45720" marR="45720">
                    <a:solidFill>
                      <a:schemeClr val="tx2"/>
                    </a:solidFill>
                  </a:tcPr>
                </a:tc>
                <a:tc>
                  <a:txBody>
                    <a:bodyPr/>
                    <a:lstStyle/>
                    <a:p>
                      <a:pPr algn="ctr" eaLnBrk="0" latinLnBrk="1" hangingPunct="0">
                        <a:lnSpc>
                          <a:spcPct val="150000"/>
                        </a:lnSpc>
                        <a:spcBef>
                          <a:spcPts val="0"/>
                        </a:spcBef>
                      </a:pPr>
                      <a:r>
                        <a:rPr lang="zh-CN" altLang="en-US" sz="2010" kern="0" dirty="0">
                          <a:solidFill>
                            <a:srgbClr val="C00000"/>
                          </a:solidFill>
                          <a:latin typeface="Times New Roman" panose="02020603050405020304" pitchFamily="65" charset="-122"/>
                          <a:ea typeface="华文细黑" panose="02010600040101010101" pitchFamily="65" charset="-122"/>
                        </a:rPr>
                        <a:t>加速度(速度变化率)</a:t>
                      </a:r>
                    </a:p>
                  </a:txBody>
                  <a:tcPr marL="45720" marR="45720">
                    <a:solidFill>
                      <a:schemeClr val="tx2"/>
                    </a:solidFill>
                  </a:tcPr>
                </a:tc>
                <a:extLst>
                  <a:ext uri="{0D108BD9-81ED-4DB2-BD59-A6C34878D82A}">
                    <a16:rowId xmlns:a16="http://schemas.microsoft.com/office/drawing/2014/main" val="10000"/>
                  </a:ext>
                </a:extLst>
              </a:tr>
              <a:tr h="212722">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物理意义</a:t>
                      </a:r>
                    </a:p>
                  </a:txBody>
                  <a:tcPr marL="45720" marR="45720" anchor="ct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描述物体运动的快慢和方向</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描述物体速度的变化</a:t>
                      </a:r>
                    </a:p>
                  </a:txBody>
                  <a:tcPr marL="45720" marR="45720"/>
                </a:tc>
                <a:tc>
                  <a:txBody>
                    <a:bodyPr/>
                    <a:lstStyle/>
                    <a:p>
                      <a:pPr eaLnBrk="0" latinLnBrk="1" hangingPunct="0">
                        <a:lnSpc>
                          <a:spcPct val="150000"/>
                        </a:lnSpc>
                        <a:spcBef>
                          <a:spcPts val="0"/>
                        </a:spcBef>
                      </a:pPr>
                      <a:r>
                        <a:rPr lang="zh-CN" altLang="en-US" sz="2010" u="sng" kern="0" dirty="0">
                          <a:solidFill>
                            <a:srgbClr val="000000"/>
                          </a:solidFill>
                          <a:latin typeface="Times New Roman" panose="02020603050405020304" pitchFamily="65" charset="-122"/>
                          <a:ea typeface="华文细黑" panose="02010600040101010101" pitchFamily="65" charset="-122"/>
                        </a:rPr>
                        <a:t>描述物体速度变化的快慢和方向</a:t>
                      </a:r>
                    </a:p>
                  </a:txBody>
                  <a:tcPr marL="45720" marR="45720"/>
                </a:tc>
                <a:extLst>
                  <a:ext uri="{0D108BD9-81ED-4DB2-BD59-A6C34878D82A}">
                    <a16:rowId xmlns:a16="http://schemas.microsoft.com/office/drawing/2014/main" val="10001"/>
                  </a:ext>
                </a:extLst>
              </a:tr>
              <a:tr h="779208">
                <a:tc>
                  <a:txBody>
                    <a:bodyPr/>
                    <a:lstStyle/>
                    <a:p>
                      <a:pPr marL="0" marR="0" lvl="0" indent="0" algn="l" defTabSz="912495" rtl="0" eaLnBrk="0" fontAlgn="auto" latinLnBrk="1" hangingPunct="0">
                        <a:lnSpc>
                          <a:spcPct val="150000"/>
                        </a:lnSpc>
                        <a:spcBef>
                          <a:spcPts val="0"/>
                        </a:spcBef>
                        <a:spcAft>
                          <a:spcPts val="0"/>
                        </a:spcAft>
                        <a:buClrTx/>
                        <a:buSzTx/>
                        <a:buFontTx/>
                        <a:buNone/>
                        <a:defRPr/>
                      </a:pPr>
                      <a:r>
                        <a:rPr kumimoji="0" lang="zh-CN" altLang="en-US" sz="2010" b="0" i="0" u="none" strike="noStrike" kern="0" cap="none" spc="0" normalizeH="0" baseline="0" noProof="0" dirty="0">
                          <a:ln>
                            <a:noFill/>
                          </a:ln>
                          <a:solidFill>
                            <a:srgbClr val="000000"/>
                          </a:solidFill>
                          <a:effectLst/>
                          <a:uLnTx/>
                          <a:uFillTx/>
                          <a:latin typeface="Times New Roman" panose="02020603050405020304" pitchFamily="65" charset="-122"/>
                          <a:ea typeface="华文细黑" panose="02010600040101010101" pitchFamily="65" charset="-122"/>
                          <a:cs typeface="+mn-cs"/>
                        </a:rPr>
                        <a:t>定义式</a:t>
                      </a:r>
                      <a:endParaRPr lang="zh-CN" altLang="en-US" sz="2710" kern="0" spc="-535" dirty="0">
                        <a:solidFill>
                          <a:srgbClr val="000000"/>
                        </a:solidFill>
                        <a:latin typeface="Times New Roman" panose="02020603050405020304" pitchFamily="65" charset="-122"/>
                        <a:ea typeface="华文细黑" panose="02010600040101010101" pitchFamily="65" charset="-122"/>
                      </a:endParaRPr>
                    </a:p>
                  </a:txBody>
                  <a:tcPr marL="45720" marR="45720" anchor="ctr"/>
                </a:tc>
                <a:tc>
                  <a:txBody>
                    <a:bodyPr/>
                    <a:lstStyle/>
                    <a:p>
                      <a:pP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 v</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590" kern="0" spc="107" dirty="0">
                          <a:solidFill>
                            <a:srgbClr val="000000"/>
                          </a:solidFill>
                          <a:latin typeface="Times New Roman" panose="02020603050405020304" pitchFamily="65" charset="-122"/>
                          <a:ea typeface="华文细黑" panose="02010600040101010101" pitchFamily="65" charset="-122"/>
                        </a:rPr>
                        <a:t> </a:t>
                      </a:r>
                    </a:p>
                  </a:txBody>
                  <a:tcPr marL="45720" marR="45720"/>
                </a:tc>
                <a:tc>
                  <a:txBody>
                    <a:bodyPr/>
                    <a:lstStyle/>
                    <a:p>
                      <a:pP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Δv</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010" i="1" kern="0" dirty="0">
                          <a:solidFill>
                            <a:srgbClr val="000000"/>
                          </a:solidFill>
                          <a:latin typeface="Times New Roman" panose="02020603050405020304" pitchFamily="65" charset="-122"/>
                          <a:ea typeface="华文细黑" panose="02010600040101010101" pitchFamily="65" charset="-122"/>
                        </a:rPr>
                        <a:t>v-v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Times New Roman" panose="02020603050405020304" pitchFamily="65" charset="-122"/>
                          <a:ea typeface="华文细黑" panose="02010600040101010101" pitchFamily="65" charset="-122"/>
                        </a:rPr>
                        <a:t>(矢量差)</a:t>
                      </a:r>
                    </a:p>
                  </a:txBody>
                  <a:tcPr marL="45720" marR="45720"/>
                </a:tc>
                <a:tc>
                  <a:txBody>
                    <a:bodyPr/>
                    <a:lstStyle/>
                    <a:p>
                      <a:pPr eaLnBrk="0" latinLnBrk="1" hangingPunct="0">
                        <a:lnSpc>
                          <a:spcPct val="150000"/>
                        </a:lnSpc>
                        <a:spcBef>
                          <a:spcPts val="0"/>
                        </a:spcBef>
                      </a:pPr>
                      <a:r>
                        <a:rPr lang="zh-CN" altLang="en-US" sz="2010" i="1" kern="0" dirty="0">
                          <a:solidFill>
                            <a:srgbClr val="000000"/>
                          </a:solidFill>
                          <a:latin typeface="Times New Roman" panose="02020603050405020304" pitchFamily="65" charset="-122"/>
                          <a:ea typeface="华文细黑" panose="02010600040101010101" pitchFamily="65" charset="-122"/>
                        </a:rPr>
                        <a:t>a</a:t>
                      </a:r>
                      <a:r>
                        <a:rPr lang="zh-CN" altLang="en-US" sz="2010" kern="0" dirty="0">
                          <a:solidFill>
                            <a:srgbClr val="000000"/>
                          </a:solidFill>
                          <a:latin typeface="Times New Roman" panose="02020603050405020304" pitchFamily="65" charset="-122"/>
                          <a:ea typeface="华文细黑" panose="02010600040101010101" pitchFamily="65" charset="-122"/>
                        </a:rPr>
                        <a:t>=</a:t>
                      </a:r>
                      <a:r>
                        <a:rPr lang="zh-CN" altLang="en-US" sz="2590" kern="0" spc="107" dirty="0">
                          <a:solidFill>
                            <a:srgbClr val="000000"/>
                          </a:solidFill>
                          <a:latin typeface="Times New Roman" panose="02020603050405020304" pitchFamily="65" charset="-122"/>
                          <a:ea typeface="华文细黑" panose="02010600040101010101" pitchFamily="65" charset="-122"/>
                        </a:rPr>
                        <a:t> </a:t>
                      </a:r>
                      <a:r>
                        <a:rPr lang="zh-CN" altLang="en-US" sz="2010" kern="0" dirty="0">
                          <a:solidFill>
                            <a:srgbClr val="000000"/>
                          </a:solidFill>
                          <a:latin typeface="Times New Roman" panose="02020603050405020304" pitchFamily="65" charset="-122"/>
                          <a:ea typeface="华文细黑" panose="02010600040101010101" pitchFamily="65" charset="-122"/>
                        </a:rPr>
                        <a:t>=</a:t>
                      </a:r>
                      <a:endParaRPr lang="zh-CN" altLang="en-US" sz="2590" kern="0" spc="2207" dirty="0">
                        <a:solidFill>
                          <a:srgbClr val="000000"/>
                        </a:solidFill>
                        <a:latin typeface="Times New Roman" panose="02020603050405020304" pitchFamily="65" charset="-122"/>
                        <a:ea typeface="华文细黑" panose="02010600040101010101" pitchFamily="65" charset="-122"/>
                      </a:endParaRPr>
                    </a:p>
                  </a:txBody>
                  <a:tcPr marL="45720" marR="45720"/>
                </a:tc>
                <a:extLst>
                  <a:ext uri="{0D108BD9-81ED-4DB2-BD59-A6C34878D82A}">
                    <a16:rowId xmlns:a16="http://schemas.microsoft.com/office/drawing/2014/main" val="10002"/>
                  </a:ext>
                </a:extLst>
              </a:tr>
              <a:tr h="304828">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方向</a:t>
                      </a:r>
                    </a:p>
                  </a:txBody>
                  <a:tcPr marL="45720" marR="45720" anchor="ctr"/>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与</a:t>
                      </a:r>
                      <a:r>
                        <a:rPr lang="zh-CN" altLang="en-US" sz="2010" i="1" kern="0" dirty="0">
                          <a:solidFill>
                            <a:srgbClr val="000000"/>
                          </a:solidFill>
                          <a:latin typeface="Times New Roman" panose="02020603050405020304" pitchFamily="65" charset="-122"/>
                          <a:ea typeface="华文细黑" panose="02010600040101010101" pitchFamily="65" charset="-122"/>
                        </a:rPr>
                        <a:t>Δ</a:t>
                      </a:r>
                      <a:r>
                        <a:rPr lang="zh-CN" altLang="en-US" sz="2010" kern="0" dirty="0">
                          <a:solidFill>
                            <a:srgbClr val="000000"/>
                          </a:solidFill>
                          <a:latin typeface="Times New Roman" panose="02020603050405020304" pitchFamily="65" charset="-122"/>
                          <a:ea typeface="华文细黑" panose="02010600040101010101" pitchFamily="65" charset="-122"/>
                        </a:rPr>
                        <a:t>x同向，即物体运动的方向</a:t>
                      </a:r>
                    </a:p>
                  </a:txBody>
                  <a:tcPr marL="45720" marR="45720"/>
                </a:tc>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由</a:t>
                      </a: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a:solidFill>
                            <a:srgbClr val="000000"/>
                          </a:solidFill>
                          <a:latin typeface="Times New Roman" panose="02020603050405020304" pitchFamily="65" charset="-122"/>
                          <a:ea typeface="华文细黑" panose="02010600040101010101" pitchFamily="65" charset="-122"/>
                        </a:rPr>
                        <a:t>0</a:t>
                      </a:r>
                      <a:r>
                        <a:rPr lang="zh-CN" altLang="en-US" sz="2010" kern="0" dirty="0">
                          <a:solidFill>
                            <a:srgbClr val="000000"/>
                          </a:solidFill>
                          <a:latin typeface="Times New Roman" panose="02020603050405020304" pitchFamily="65" charset="-122"/>
                          <a:ea typeface="华文细黑" panose="02010600040101010101" pitchFamily="65" charset="-122"/>
                        </a:rPr>
                        <a:t>与</a:t>
                      </a: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2010" kern="0" dirty="0">
                          <a:solidFill>
                            <a:srgbClr val="000000"/>
                          </a:solidFill>
                          <a:latin typeface="Times New Roman" panose="02020603050405020304" pitchFamily="65" charset="-122"/>
                          <a:ea typeface="华文细黑" panose="02010600040101010101" pitchFamily="65" charset="-122"/>
                        </a:rPr>
                        <a:t>的方向共同确定，</a:t>
                      </a:r>
                      <a:r>
                        <a:rPr lang="zh-CN" altLang="en-US" sz="2010" u="sng" kern="0" dirty="0">
                          <a:solidFill>
                            <a:srgbClr val="000000"/>
                          </a:solidFill>
                          <a:latin typeface="Times New Roman" panose="02020603050405020304" pitchFamily="65" charset="-122"/>
                          <a:ea typeface="华文细黑" panose="02010600040101010101" pitchFamily="65" charset="-122"/>
                        </a:rPr>
                        <a:t>与</a:t>
                      </a:r>
                      <a:r>
                        <a:rPr lang="zh-CN" altLang="en-US" sz="2010" i="1" u="sng" kern="0" dirty="0">
                          <a:solidFill>
                            <a:srgbClr val="000000"/>
                          </a:solidFill>
                          <a:latin typeface="Times New Roman" panose="02020603050405020304" pitchFamily="65" charset="-122"/>
                          <a:ea typeface="华文细黑" panose="02010600040101010101" pitchFamily="65" charset="-122"/>
                        </a:rPr>
                        <a:t>a</a:t>
                      </a:r>
                      <a:r>
                        <a:rPr lang="zh-CN" altLang="en-US" sz="2010" u="sng" kern="0" dirty="0">
                          <a:solidFill>
                            <a:srgbClr val="000000"/>
                          </a:solidFill>
                          <a:latin typeface="Times New Roman" panose="02020603050405020304" pitchFamily="65" charset="-122"/>
                          <a:ea typeface="华文细黑" panose="02010600040101010101" pitchFamily="65" charset="-122"/>
                        </a:rPr>
                        <a:t>的方向一致</a:t>
                      </a:r>
                    </a:p>
                  </a:txBody>
                  <a:tcPr marL="45720" marR="45720"/>
                </a:tc>
                <a:tc>
                  <a:txBody>
                    <a:bodyPr/>
                    <a:lstStyle/>
                    <a:p>
                      <a:pPr eaLnBrk="0" latinLnBrk="1" hangingPunct="0">
                        <a:lnSpc>
                          <a:spcPct val="150000"/>
                        </a:lnSpc>
                        <a:spcBef>
                          <a:spcPts val="0"/>
                        </a:spcBef>
                      </a:pPr>
                      <a:r>
                        <a:rPr lang="zh-CN" altLang="en-US" sz="2010" kern="0" dirty="0">
                          <a:solidFill>
                            <a:srgbClr val="C00000"/>
                          </a:solidFill>
                          <a:latin typeface="Times New Roman" panose="02020603050405020304" pitchFamily="65" charset="-122"/>
                          <a:ea typeface="华文细黑" panose="02010600040101010101" pitchFamily="65" charset="-122"/>
                        </a:rPr>
                        <a:t>由</a:t>
                      </a:r>
                      <a:r>
                        <a:rPr lang="zh-CN" altLang="en-US" sz="2010" i="1" kern="0" dirty="0">
                          <a:solidFill>
                            <a:srgbClr val="C00000"/>
                          </a:solidFill>
                          <a:latin typeface="Times New Roman" panose="02020603050405020304" pitchFamily="65" charset="-122"/>
                          <a:ea typeface="华文细黑" panose="02010600040101010101" pitchFamily="65" charset="-122"/>
                        </a:rPr>
                        <a:t>F</a:t>
                      </a:r>
                      <a:r>
                        <a:rPr lang="zh-CN" altLang="en-US" sz="1515" kern="0" baseline="-15000" dirty="0">
                          <a:solidFill>
                            <a:srgbClr val="C00000"/>
                          </a:solidFill>
                          <a:latin typeface="Times New Roman" panose="02020603050405020304" pitchFamily="65" charset="-122"/>
                          <a:ea typeface="华文细黑" panose="02010600040101010101" pitchFamily="65" charset="-122"/>
                        </a:rPr>
                        <a:t>合</a:t>
                      </a:r>
                      <a:r>
                        <a:rPr lang="zh-CN" altLang="en-US" sz="2010" kern="0" dirty="0">
                          <a:solidFill>
                            <a:srgbClr val="C00000"/>
                          </a:solidFill>
                          <a:latin typeface="Times New Roman" panose="02020603050405020304" pitchFamily="65" charset="-122"/>
                          <a:ea typeface="华文细黑" panose="02010600040101010101" pitchFamily="65" charset="-122"/>
                        </a:rPr>
                        <a:t>的方向决定</a:t>
                      </a:r>
                      <a:r>
                        <a:rPr lang="zh-CN" altLang="en-US" sz="2010" kern="0" dirty="0">
                          <a:solidFill>
                            <a:srgbClr val="000000"/>
                          </a:solidFill>
                          <a:latin typeface="Times New Roman" panose="02020603050405020304" pitchFamily="65" charset="-122"/>
                          <a:ea typeface="华文细黑" panose="02010600040101010101" pitchFamily="65" charset="-122"/>
                        </a:rPr>
                        <a:t>，与</a:t>
                      </a:r>
                      <a:r>
                        <a:rPr lang="zh-CN" altLang="en-US" sz="2010" i="1" kern="0" dirty="0">
                          <a:solidFill>
                            <a:srgbClr val="000000"/>
                          </a:solidFill>
                          <a:latin typeface="Times New Roman" panose="02020603050405020304" pitchFamily="65" charset="-122"/>
                          <a:ea typeface="华文细黑" panose="02010600040101010101" pitchFamily="65" charset="-122"/>
                        </a:rPr>
                        <a:t>Δv</a:t>
                      </a:r>
                      <a:r>
                        <a:rPr lang="zh-CN" altLang="en-US" sz="2010" kern="0" dirty="0">
                          <a:solidFill>
                            <a:srgbClr val="000000"/>
                          </a:solidFill>
                          <a:latin typeface="Times New Roman" panose="02020603050405020304" pitchFamily="65" charset="-122"/>
                          <a:ea typeface="华文细黑" panose="02010600040101010101" pitchFamily="65" charset="-122"/>
                        </a:rPr>
                        <a:t>同向，但</a:t>
                      </a:r>
                      <a:r>
                        <a:rPr lang="zh-CN" altLang="en-US" sz="2010" kern="0" dirty="0">
                          <a:solidFill>
                            <a:srgbClr val="C00000"/>
                          </a:solidFill>
                          <a:latin typeface="Times New Roman" panose="02020603050405020304" pitchFamily="65" charset="-122"/>
                          <a:ea typeface="华文细黑" panose="02010600040101010101" pitchFamily="65" charset="-122"/>
                        </a:rPr>
                        <a:t>与</a:t>
                      </a:r>
                      <a:r>
                        <a:rPr lang="zh-CN" altLang="en-US" sz="2010" i="1" kern="0" dirty="0">
                          <a:solidFill>
                            <a:srgbClr val="C00000"/>
                          </a:solidFill>
                          <a:latin typeface="Times New Roman" panose="02020603050405020304" pitchFamily="65" charset="-122"/>
                          <a:ea typeface="华文细黑" panose="02010600040101010101" pitchFamily="65" charset="-122"/>
                        </a:rPr>
                        <a:t>v</a:t>
                      </a:r>
                      <a:r>
                        <a:rPr lang="zh-CN" altLang="en-US" sz="1515" kern="0" baseline="-15000" dirty="0">
                          <a:solidFill>
                            <a:srgbClr val="C00000"/>
                          </a:solidFill>
                          <a:latin typeface="Times New Roman" panose="02020603050405020304" pitchFamily="65" charset="-122"/>
                          <a:ea typeface="华文细黑" panose="02010600040101010101" pitchFamily="65" charset="-122"/>
                        </a:rPr>
                        <a:t>0</a:t>
                      </a:r>
                      <a:r>
                        <a:rPr lang="zh-CN" altLang="en-US" sz="2010" kern="0" dirty="0">
                          <a:solidFill>
                            <a:srgbClr val="C00000"/>
                          </a:solidFill>
                          <a:latin typeface="Times New Roman" panose="02020603050405020304" pitchFamily="65" charset="-122"/>
                          <a:ea typeface="华文细黑" panose="02010600040101010101" pitchFamily="65" charset="-122"/>
                        </a:rPr>
                        <a:t>、</a:t>
                      </a:r>
                      <a:r>
                        <a:rPr lang="zh-CN" altLang="en-US" sz="2010" i="1" kern="0" dirty="0">
                          <a:solidFill>
                            <a:srgbClr val="C00000"/>
                          </a:solidFill>
                          <a:latin typeface="Times New Roman" panose="02020603050405020304" pitchFamily="65" charset="-122"/>
                          <a:ea typeface="华文细黑" panose="02010600040101010101" pitchFamily="65" charset="-122"/>
                        </a:rPr>
                        <a:t>v</a:t>
                      </a:r>
                      <a:r>
                        <a:rPr lang="zh-CN" altLang="en-US" sz="2010" kern="0" dirty="0">
                          <a:solidFill>
                            <a:srgbClr val="C00000"/>
                          </a:solidFill>
                          <a:latin typeface="Times New Roman" panose="02020603050405020304" pitchFamily="65" charset="-122"/>
                          <a:ea typeface="华文细黑" panose="02010600040101010101" pitchFamily="65" charset="-122"/>
                        </a:rPr>
                        <a:t>的方向无必然联系</a:t>
                      </a:r>
                    </a:p>
                  </a:txBody>
                  <a:tcPr marL="45720" marR="45720"/>
                </a:tc>
                <a:extLst>
                  <a:ext uri="{0D108BD9-81ED-4DB2-BD59-A6C34878D82A}">
                    <a16:rowId xmlns:a16="http://schemas.microsoft.com/office/drawing/2014/main" val="10003"/>
                  </a:ext>
                </a:extLst>
              </a:tr>
              <a:tr h="212722">
                <a:tc>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联系</a:t>
                      </a:r>
                    </a:p>
                  </a:txBody>
                  <a:tcPr marL="45720" marR="45720" anchor="ctr"/>
                </a:tc>
                <a:tc gridSpan="3">
                  <a:txBody>
                    <a:bodyPr/>
                    <a:lstStyle/>
                    <a:p>
                      <a:pPr eaLnBrk="0" latinLnBrk="1" hangingPunct="0">
                        <a:lnSpc>
                          <a:spcPct val="150000"/>
                        </a:lnSpc>
                        <a:spcBef>
                          <a:spcPts val="0"/>
                        </a:spcBef>
                      </a:pPr>
                      <a:r>
                        <a:rPr lang="zh-CN" altLang="en-US" sz="2010" kern="0" dirty="0">
                          <a:solidFill>
                            <a:srgbClr val="000000"/>
                          </a:solidFill>
                          <a:latin typeface="Times New Roman" panose="02020603050405020304" pitchFamily="65" charset="-122"/>
                          <a:ea typeface="华文细黑" panose="02010600040101010101" pitchFamily="65" charset="-122"/>
                        </a:rPr>
                        <a:t>三者大小无必然联系，</a:t>
                      </a:r>
                      <a:r>
                        <a:rPr lang="zh-CN" altLang="en-US" sz="2010" i="1" kern="0" dirty="0">
                          <a:solidFill>
                            <a:srgbClr val="000000"/>
                          </a:solidFill>
                          <a:latin typeface="Times New Roman" panose="02020603050405020304" pitchFamily="65" charset="-122"/>
                          <a:ea typeface="华文细黑" panose="02010600040101010101" pitchFamily="65" charset="-122"/>
                        </a:rPr>
                        <a:t>v</a:t>
                      </a:r>
                      <a:r>
                        <a:rPr lang="zh-CN" altLang="en-US" sz="2010" kern="0" dirty="0">
                          <a:solidFill>
                            <a:srgbClr val="000000"/>
                          </a:solidFill>
                          <a:latin typeface="Times New Roman" panose="02020603050405020304" pitchFamily="65" charset="-122"/>
                          <a:ea typeface="华文细黑" panose="02010600040101010101" pitchFamily="65" charset="-122"/>
                        </a:rPr>
                        <a:t>很大时，</a:t>
                      </a:r>
                      <a:r>
                        <a:rPr lang="zh-CN" altLang="en-US" sz="2010" i="1" kern="0" dirty="0">
                          <a:solidFill>
                            <a:srgbClr val="000000"/>
                          </a:solidFill>
                          <a:latin typeface="Times New Roman" panose="02020603050405020304" pitchFamily="65" charset="-122"/>
                          <a:ea typeface="华文细黑" panose="02010600040101010101" pitchFamily="65" charset="-122"/>
                        </a:rPr>
                        <a:t>Δv</a:t>
                      </a:r>
                      <a:r>
                        <a:rPr lang="zh-CN" altLang="en-US" sz="2010" kern="0" dirty="0">
                          <a:solidFill>
                            <a:srgbClr val="000000"/>
                          </a:solidFill>
                          <a:latin typeface="Times New Roman" panose="02020603050405020304" pitchFamily="65" charset="-122"/>
                          <a:ea typeface="华文细黑" panose="02010600040101010101" pitchFamily="65" charset="-122"/>
                        </a:rPr>
                        <a:t>可以很小，甚至为零，此时</a:t>
                      </a:r>
                      <a:r>
                        <a:rPr lang="zh-CN" altLang="en-US" sz="2010" i="1" kern="0" dirty="0">
                          <a:solidFill>
                            <a:srgbClr val="000000"/>
                          </a:solidFill>
                          <a:latin typeface="Times New Roman" panose="02020603050405020304" pitchFamily="65" charset="-122"/>
                          <a:ea typeface="华文细黑" panose="02010600040101010101" pitchFamily="65" charset="-122"/>
                        </a:rPr>
                        <a:t>a</a:t>
                      </a:r>
                      <a:r>
                        <a:rPr lang="zh-CN" altLang="en-US" sz="2010" kern="0" dirty="0">
                          <a:solidFill>
                            <a:srgbClr val="000000"/>
                          </a:solidFill>
                          <a:latin typeface="Times New Roman" panose="02020603050405020304" pitchFamily="65" charset="-122"/>
                          <a:ea typeface="华文细黑" panose="02010600040101010101" pitchFamily="65" charset="-122"/>
                        </a:rPr>
                        <a:t>可能很大，也可能很小，甚至可能为零</a:t>
                      </a:r>
                    </a:p>
                  </a:txBody>
                  <a:tcPr marL="45720" marR="45720"/>
                </a:tc>
                <a:tc hMerge="1">
                  <a:txBody>
                    <a:bodyPr/>
                    <a:lstStyle/>
                    <a:p>
                      <a:endParaRPr lang="zh-CN"/>
                    </a:p>
                  </a:txBody>
                  <a:tcPr marL="45720" marR="45720"/>
                </a:tc>
                <a:tc hMerge="1">
                  <a:txBody>
                    <a:bodyPr/>
                    <a:lstStyle/>
                    <a:p>
                      <a:endParaRPr lang="zh-CN"/>
                    </a:p>
                  </a:txBody>
                  <a:tcPr marL="45720" marR="45720"/>
                </a:tc>
                <a:extLst>
                  <a:ext uri="{0D108BD9-81ED-4DB2-BD59-A6C34878D82A}">
                    <a16:rowId xmlns:a16="http://schemas.microsoft.com/office/drawing/2014/main" val="10004"/>
                  </a:ext>
                </a:extLst>
              </a:tr>
            </a:tbl>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106301173"/>
              </p:ext>
            </p:extLst>
          </p:nvPr>
        </p:nvGraphicFramePr>
        <p:xfrm>
          <a:off x="1979638" y="2916213"/>
          <a:ext cx="392430" cy="631825"/>
        </p:xfrm>
        <a:graphic>
          <a:graphicData uri="http://schemas.openxmlformats.org/presentationml/2006/ole">
            <mc:AlternateContent xmlns:mc="http://schemas.openxmlformats.org/markup-compatibility/2006">
              <mc:Choice xmlns:v="urn:schemas-microsoft-com:vml" Requires="v">
                <p:oleObj spid="_x0000_s2056" name="Equation" r:id="rId4" imgW="381000" imgH="609600" progId="Equation.DSMT4">
                  <p:embed/>
                </p:oleObj>
              </mc:Choice>
              <mc:Fallback>
                <p:oleObj name="Equation" r:id="rId4" imgW="381000" imgH="609600" progId="Equation.DSMT4">
                  <p:embed/>
                  <p:pic>
                    <p:nvPicPr>
                      <p:cNvPr id="0" name="图片 5120"/>
                      <p:cNvPicPr>
                        <a:picLocks noChangeAspect="1"/>
                      </p:cNvPicPr>
                      <p:nvPr/>
                    </p:nvPicPr>
                    <p:blipFill>
                      <a:blip r:embed="rId5"/>
                      <a:stretch>
                        <a:fillRect/>
                      </a:stretch>
                    </p:blipFill>
                    <p:spPr>
                      <a:xfrm>
                        <a:off x="1979638" y="2916213"/>
                        <a:ext cx="392430" cy="6318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336789563"/>
              </p:ext>
            </p:extLst>
          </p:nvPr>
        </p:nvGraphicFramePr>
        <p:xfrm>
          <a:off x="8240250" y="2988221"/>
          <a:ext cx="342899" cy="552449"/>
        </p:xfrm>
        <a:graphic>
          <a:graphicData uri="http://schemas.openxmlformats.org/presentationml/2006/ole">
            <mc:AlternateContent xmlns:mc="http://schemas.openxmlformats.org/markup-compatibility/2006">
              <mc:Choice xmlns:v="urn:schemas-microsoft-com:vml" Requires="v">
                <p:oleObj spid="_x0000_s2057" name="Equation" r:id="rId6" imgW="9144000" imgH="14630400" progId="">
                  <p:embed/>
                </p:oleObj>
              </mc:Choice>
              <mc:Fallback>
                <p:oleObj name="Equation" r:id="rId6" imgW="9144000" imgH="14630400" progId="">
                  <p:embed/>
                  <p:pic>
                    <p:nvPicPr>
                      <p:cNvPr id="0" name="图片 5121"/>
                      <p:cNvPicPr>
                        <a:picLocks noChangeAspect="1"/>
                      </p:cNvPicPr>
                      <p:nvPr/>
                    </p:nvPicPr>
                    <p:blipFill>
                      <a:blip r:embed="rId7"/>
                      <a:stretch>
                        <a:fillRect/>
                      </a:stretch>
                    </p:blipFill>
                    <p:spPr>
                      <a:xfrm>
                        <a:off x="8240250" y="2988221"/>
                        <a:ext cx="342899" cy="55244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158709949"/>
              </p:ext>
            </p:extLst>
          </p:nvPr>
        </p:nvGraphicFramePr>
        <p:xfrm>
          <a:off x="8727300" y="2988221"/>
          <a:ext cx="609600" cy="552449"/>
        </p:xfrm>
        <a:graphic>
          <a:graphicData uri="http://schemas.openxmlformats.org/presentationml/2006/ole">
            <mc:AlternateContent xmlns:mc="http://schemas.openxmlformats.org/markup-compatibility/2006">
              <mc:Choice xmlns:v="urn:schemas-microsoft-com:vml" Requires="v">
                <p:oleObj spid="_x0000_s2058" name="Equation" r:id="rId8" imgW="16154400" imgH="14630400" progId="">
                  <p:embed/>
                </p:oleObj>
              </mc:Choice>
              <mc:Fallback>
                <p:oleObj name="Equation" r:id="rId8" imgW="16154400" imgH="14630400" progId="">
                  <p:embed/>
                  <p:pic>
                    <p:nvPicPr>
                      <p:cNvPr id="0" name="图片 5122"/>
                      <p:cNvPicPr>
                        <a:picLocks noChangeAspect="1"/>
                      </p:cNvPicPr>
                      <p:nvPr/>
                    </p:nvPicPr>
                    <p:blipFill>
                      <a:blip r:embed="rId9"/>
                      <a:stretch>
                        <a:fillRect/>
                      </a:stretch>
                    </p:blipFill>
                    <p:spPr>
                      <a:xfrm>
                        <a:off x="8727300" y="2988221"/>
                        <a:ext cx="609600" cy="552449"/>
                      </a:xfrm>
                      <a:prstGeom prst="rect">
                        <a:avLst/>
                      </a:prstGeom>
                      <a:noFill/>
                      <a:ln w="9525">
                        <a:noFill/>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4107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2.加速度对速度变化的影响</a:t>
            </a:r>
            <a:endParaRPr lang="zh-CN" altLang="en-US" b="1" dirty="0"/>
          </a:p>
          <a:p>
            <a:pPr marL="0" indent="0" eaLnBrk="0" latinLnBrk="1" hangingPunct="0">
              <a:lnSpc>
                <a:spcPct val="150000"/>
              </a:lnSpc>
              <a:spcBef>
                <a:spcPts val="145"/>
              </a:spcBef>
              <a:buNone/>
            </a:pPr>
            <a:r>
              <a:rPr lang="zh-CN" altLang="en-US" sz="13735" kern="0" spc="36891" dirty="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4225"/>
              </a:spcBef>
              <a:buNone/>
            </a:pPr>
            <a:r>
              <a:rPr lang="zh-CN" altLang="en-US" sz="2500" b="1" dirty="0">
                <a:solidFill>
                  <a:srgbClr val="DE0000"/>
                </a:solidFill>
                <a:latin typeface="微软雅黑" panose="020B0503020204020204" pitchFamily="34" charset="-122"/>
                <a:ea typeface="微软雅黑" panose="020B0503020204020204" pitchFamily="34" charset="-122"/>
              </a:rPr>
              <a:t>提醒注意</a:t>
            </a:r>
            <a:r>
              <a:rPr lang="en-US" altLang="zh-CN" sz="2500" b="1" dirty="0">
                <a:solidFill>
                  <a:srgbClr val="DE0000"/>
                </a:solidFill>
                <a:latin typeface="微软雅黑" panose="020B0503020204020204" pitchFamily="34" charset="-122"/>
                <a:ea typeface="微软雅黑" panose="020B0503020204020204" pitchFamily="34" charset="-122"/>
              </a:rPr>
              <a:t>	</a:t>
            </a:r>
            <a:r>
              <a:rPr lang="zh-CN" altLang="en-US" sz="2410" kern="0" dirty="0">
                <a:solidFill>
                  <a:srgbClr val="000000"/>
                </a:solidFill>
                <a:latin typeface="楷体" panose="02010609060101010101" pitchFamily="49" charset="-122"/>
                <a:ea typeface="楷体" panose="02010609060101010101" pitchFamily="49" charset="-122"/>
              </a:rPr>
              <a:t>物体做加速运动还是减速运动由加速度方向与速度方向的关系决定，</a:t>
            </a:r>
            <a:br>
              <a:rPr lang="en-US" altLang="zh-CN" sz="2410" kern="0" dirty="0">
                <a:solidFill>
                  <a:srgbClr val="000000"/>
                </a:solidFill>
                <a:latin typeface="楷体" panose="02010609060101010101" pitchFamily="49" charset="-122"/>
                <a:ea typeface="楷体" panose="02010609060101010101" pitchFamily="49" charset="-122"/>
              </a:rPr>
            </a:br>
            <a:r>
              <a:rPr lang="zh-CN" altLang="en-US" sz="2410" kern="0" dirty="0">
                <a:solidFill>
                  <a:srgbClr val="000000"/>
                </a:solidFill>
                <a:latin typeface="楷体" panose="02010609060101010101" pitchFamily="49" charset="-122"/>
                <a:ea typeface="楷体" panose="02010609060101010101" pitchFamily="49" charset="-122"/>
              </a:rPr>
              <a:t>与加速度大小的变化无关。</a:t>
            </a:r>
            <a:endParaRPr lang="zh-CN" altLang="en-US" dirty="0">
              <a:latin typeface="楷体" panose="02010609060101010101" pitchFamily="49" charset="-122"/>
              <a:ea typeface="楷体" panose="02010609060101010101" pitchFamily="49" charset="-122"/>
            </a:endParaRPr>
          </a:p>
        </p:txBody>
      </p:sp>
      <p:pic>
        <p:nvPicPr>
          <p:cNvPr id="3" name="图片 3" descr="textimage3.jpeg"/>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blip>
          <a:stretch>
            <a:fillRect/>
          </a:stretch>
        </p:blipFill>
        <p:spPr>
          <a:xfrm>
            <a:off x="3012260" y="1348566"/>
            <a:ext cx="6024162" cy="339252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a:solidFill>
                  <a:schemeClr val="bg1"/>
                </a:solidFill>
                <a:latin typeface="微软雅黑" panose="020B0503020204020204" pitchFamily="34" charset="-122"/>
                <a:ea typeface="微软雅黑" panose="020B0503020204020204" pitchFamily="34" charset="-122"/>
              </a:rPr>
              <a:t>第</a:t>
            </a:r>
            <a:r>
              <a:rPr lang="en-US" altLang="zh-CN" sz="5000" b="1" dirty="0">
                <a:solidFill>
                  <a:schemeClr val="bg1"/>
                </a:solidFill>
                <a:latin typeface="微软雅黑" panose="020B0503020204020204" pitchFamily="34" charset="-122"/>
                <a:ea typeface="微软雅黑" panose="020B0503020204020204" pitchFamily="34" charset="-122"/>
              </a:rPr>
              <a:t>2</a:t>
            </a:r>
            <a:r>
              <a:rPr lang="zh-CN" altLang="en-US" sz="5000" b="1" dirty="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7" name="文本框 2"/>
          <p:cNvSpPr txBox="1"/>
          <p:nvPr/>
        </p:nvSpPr>
        <p:spPr>
          <a:xfrm>
            <a:off x="5024628" y="2136426"/>
            <a:ext cx="6172034" cy="1631012"/>
          </a:xfrm>
          <a:prstGeom prst="rect">
            <a:avLst/>
          </a:prstGeom>
          <a:noFill/>
        </p:spPr>
        <p:txBody>
          <a:bodyPr wrap="square" lIns="91239" tIns="45619" rIns="91239" bIns="45619">
            <a:spAutoFit/>
          </a:bodyPr>
          <a:lstStyle/>
          <a:p>
            <a:r>
              <a:rPr lang="zh-CN" altLang="en-US" sz="5000" b="1" dirty="0">
                <a:solidFill>
                  <a:schemeClr val="bg2">
                    <a:lumMod val="50000"/>
                  </a:schemeClr>
                </a:solidFill>
                <a:latin typeface="微软雅黑" panose="020B0503020204020204" pitchFamily="34" charset="-122"/>
                <a:ea typeface="微软雅黑" panose="020B0503020204020204" pitchFamily="34" charset="-122"/>
              </a:rPr>
              <a:t>匀变速直线运动规律及其应用</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3454" y="395933"/>
            <a:ext cx="11831400" cy="527246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a:solidFill>
                  <a:srgbClr val="DE0000"/>
                </a:solidFill>
                <a:latin typeface="微软雅黑" panose="020B0503020204020204" pitchFamily="34" charset="-122"/>
                <a:ea typeface="微软雅黑" panose="020B0503020204020204" pitchFamily="34" charset="-122"/>
              </a:rPr>
              <a:t>要点1　匀变速直线运动的基本规律及其应用</a:t>
            </a:r>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1.匀变速直线运动的特点</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(1)加速度不变且不为0。</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(2)速度随时间均匀变化，相同时间内速度变化量相同，速度变化量方向与加速度方向</a:t>
            </a:r>
            <a:endParaRPr lang="en-US" altLang="zh-CN" sz="2410" kern="0" dirty="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相同。</a:t>
            </a:r>
            <a:endParaRPr lang="zh-CN" altLang="en-US" dirty="0"/>
          </a:p>
          <a:p>
            <a:pPr marL="0" indent="0" eaLnBrk="0" latinLnBrk="1" hangingPunct="0">
              <a:lnSpc>
                <a:spcPct val="150000"/>
              </a:lnSpc>
              <a:spcBef>
                <a:spcPts val="145"/>
              </a:spcBef>
              <a:buNone/>
            </a:pPr>
            <a:r>
              <a:rPr lang="zh-CN" altLang="en-US" sz="2410" b="1" kern="0" dirty="0">
                <a:solidFill>
                  <a:srgbClr val="000000"/>
                </a:solidFill>
                <a:latin typeface="Times New Roman" panose="02020603050405020304" pitchFamily="65" charset="-122"/>
                <a:ea typeface="华文细黑" panose="02010600040101010101" pitchFamily="65" charset="-122"/>
              </a:rPr>
              <a:t>2.匀变速直线运动的基本规律</a:t>
            </a:r>
            <a:endParaRPr lang="zh-CN" altLang="en-US" b="1"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(1)速度与时间关系:</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at</a:t>
            </a:r>
            <a:r>
              <a:rPr lang="zh-CN" altLang="en-US" sz="2410" kern="0" dirty="0">
                <a:solidFill>
                  <a:srgbClr val="000000"/>
                </a:solidFill>
                <a:latin typeface="Times New Roman" panose="02020603050405020304" pitchFamily="65" charset="-122"/>
                <a:ea typeface="华文细黑" panose="02010600040101010101" pitchFamily="65" charset="-122"/>
              </a:rPr>
              <a:t>(不涉及位移)。</a:t>
            </a:r>
            <a:endParaRPr lang="zh-CN" altLang="en-US" dirty="0"/>
          </a:p>
          <a:p>
            <a:pPr marL="0" indent="0" eaLnBrk="0" latinLnBrk="1" hangingPunct="0">
              <a:lnSpc>
                <a:spcPct val="150000"/>
              </a:lnSpc>
              <a:spcBef>
                <a:spcPts val="145"/>
              </a:spcBef>
              <a:buNone/>
            </a:pPr>
            <a:r>
              <a:rPr lang="zh-CN" altLang="en-US" sz="2410" kern="0" dirty="0">
                <a:solidFill>
                  <a:srgbClr val="000000"/>
                </a:solidFill>
                <a:latin typeface="Times New Roman" panose="02020603050405020304" pitchFamily="65" charset="-122"/>
                <a:ea typeface="华文细黑" panose="02010600040101010101" pitchFamily="65" charset="-122"/>
              </a:rPr>
              <a:t>(2)位移与时间关系:</a:t>
            </a:r>
            <a:r>
              <a:rPr lang="zh-CN" altLang="en-US" sz="2410" i="1" kern="0" dirty="0">
                <a:solidFill>
                  <a:srgbClr val="000000"/>
                </a:solidFill>
                <a:latin typeface="Times New Roman" panose="02020603050405020304" pitchFamily="65" charset="-122"/>
                <a:ea typeface="华文细黑" panose="02010600040101010101" pitchFamily="65" charset="-122"/>
              </a:rPr>
              <a:t>x</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a:solidFill>
                  <a:srgbClr val="000000"/>
                </a:solidFill>
                <a:latin typeface="Times New Roman" panose="02020603050405020304" pitchFamily="65" charset="-122"/>
                <a:ea typeface="华文细黑" panose="02010600040101010101" pitchFamily="65" charset="-122"/>
              </a:rPr>
              <a:t>0</a:t>
            </a:r>
            <a:r>
              <a:rPr lang="zh-CN" altLang="en-US" sz="2410" i="1" kern="0" dirty="0">
                <a:solidFill>
                  <a:srgbClr val="000000"/>
                </a:solidFill>
                <a:latin typeface="Times New Roman" panose="02020603050405020304" pitchFamily="65" charset="-122"/>
                <a:ea typeface="华文细黑" panose="02010600040101010101" pitchFamily="65" charset="-122"/>
              </a:rPr>
              <a:t>t</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3090" kern="0" spc="-1363" dirty="0">
                <a:solidFill>
                  <a:srgbClr val="000000"/>
                </a:solidFill>
                <a:latin typeface="Times New Roman" panose="02020603050405020304" pitchFamily="65" charset="-122"/>
                <a:ea typeface="华文细黑" panose="02010600040101010101" pitchFamily="65" charset="-122"/>
              </a:rPr>
              <a:t> </a:t>
            </a:r>
            <a:r>
              <a:rPr lang="zh-CN" altLang="en-US" sz="2410" i="1" kern="0" dirty="0">
                <a:solidFill>
                  <a:srgbClr val="000000"/>
                </a:solidFill>
                <a:latin typeface="Times New Roman" panose="02020603050405020304" pitchFamily="65" charset="-122"/>
                <a:ea typeface="华文细黑" panose="02010600040101010101" pitchFamily="65" charset="-122"/>
              </a:rPr>
              <a:t>at</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(不涉及末速度)。</a:t>
            </a:r>
            <a:endParaRPr lang="zh-CN" altLang="en-US" dirty="0"/>
          </a:p>
          <a:p>
            <a:pPr marL="0" indent="0" eaLnBrk="0" latinLnBrk="1" hangingPunct="0">
              <a:lnSpc>
                <a:spcPct val="150000"/>
              </a:lnSpc>
              <a:spcBef>
                <a:spcPts val="40"/>
              </a:spcBef>
              <a:buNone/>
            </a:pPr>
            <a:r>
              <a:rPr lang="zh-CN" altLang="en-US" sz="2410" kern="0" dirty="0">
                <a:solidFill>
                  <a:srgbClr val="000000"/>
                </a:solidFill>
                <a:latin typeface="Times New Roman" panose="02020603050405020304" pitchFamily="65" charset="-122"/>
                <a:ea typeface="华文细黑" panose="02010600040101010101" pitchFamily="65" charset="-122"/>
              </a:rPr>
              <a:t>(3)速度与位移关系:</a:t>
            </a:r>
            <a:r>
              <a:rPr lang="zh-CN" altLang="en-US" sz="2410" i="1" kern="0" dirty="0">
                <a:solidFill>
                  <a:srgbClr val="000000"/>
                </a:solidFill>
                <a:latin typeface="Times New Roman" panose="02020603050405020304" pitchFamily="65" charset="-122"/>
                <a:ea typeface="华文细黑" panose="02010600040101010101" pitchFamily="65" charset="-122"/>
              </a:rPr>
              <a:t>v</a:t>
            </a:r>
            <a:r>
              <a:rPr lang="zh-CN" altLang="en-US" sz="1815" kern="0" baseline="59000" dirty="0">
                <a:solidFill>
                  <a:srgbClr val="000000"/>
                </a:solidFill>
                <a:latin typeface="Times New Roman" panose="02020603050405020304" pitchFamily="65" charset="-122"/>
                <a:ea typeface="华文细黑" panose="02010600040101010101" pitchFamily="65" charset="-122"/>
              </a:rPr>
              <a:t>2</a:t>
            </a:r>
            <a:r>
              <a:rPr lang="zh-CN" altLang="en-US" sz="2410" kern="0" dirty="0">
                <a:solidFill>
                  <a:srgbClr val="000000"/>
                </a:solidFill>
                <a:latin typeface="Times New Roman" panose="02020603050405020304" pitchFamily="65" charset="-122"/>
                <a:ea typeface="华文细黑" panose="02010600040101010101" pitchFamily="65" charset="-122"/>
              </a:rPr>
              <a:t>-</a:t>
            </a:r>
            <a:r>
              <a:rPr lang="zh-CN" altLang="en-US" sz="2140" kern="0" spc="407" dirty="0">
                <a:solidFill>
                  <a:srgbClr val="000000"/>
                </a:solidFill>
                <a:latin typeface="Times New Roman" panose="02020603050405020304" pitchFamily="65" charset="-122"/>
                <a:ea typeface="华文细黑" panose="02010600040101010101" pitchFamily="65" charset="-122"/>
              </a:rPr>
              <a:t> </a:t>
            </a:r>
            <a:r>
              <a:rPr lang="zh-CN" altLang="en-US" sz="2410" kern="0" dirty="0">
                <a:solidFill>
                  <a:srgbClr val="000000"/>
                </a:solidFill>
                <a:latin typeface="Times New Roman" panose="02020603050405020304" pitchFamily="65" charset="-122"/>
                <a:ea typeface="华文细黑" panose="02010600040101010101" pitchFamily="65" charset="-122"/>
              </a:rPr>
              <a:t>=2</a:t>
            </a:r>
            <a:r>
              <a:rPr lang="zh-CN" altLang="en-US" sz="2410" i="1" kern="0" dirty="0">
                <a:solidFill>
                  <a:srgbClr val="000000"/>
                </a:solidFill>
                <a:latin typeface="Times New Roman" panose="02020603050405020304" pitchFamily="65" charset="-122"/>
                <a:ea typeface="华文细黑" panose="02010600040101010101" pitchFamily="65" charset="-122"/>
              </a:rPr>
              <a:t>ax</a:t>
            </a:r>
            <a:r>
              <a:rPr lang="zh-CN" altLang="en-US" sz="2410" kern="0" dirty="0">
                <a:solidFill>
                  <a:srgbClr val="000000"/>
                </a:solidFill>
                <a:latin typeface="Times New Roman" panose="02020603050405020304" pitchFamily="65" charset="-122"/>
                <a:ea typeface="华文细黑" panose="02010600040101010101" pitchFamily="65" charset="-122"/>
              </a:rPr>
              <a:t>(不涉及时间)。</a:t>
            </a:r>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415763872"/>
              </p:ext>
            </p:extLst>
          </p:nvPr>
        </p:nvGraphicFramePr>
        <p:xfrm>
          <a:off x="3683214" y="4490036"/>
          <a:ext cx="219075" cy="657225"/>
        </p:xfrm>
        <a:graphic>
          <a:graphicData uri="http://schemas.openxmlformats.org/presentationml/2006/ole">
            <mc:AlternateContent xmlns:mc="http://schemas.openxmlformats.org/markup-compatibility/2006">
              <mc:Choice xmlns:v="urn:schemas-microsoft-com:vml" Requires="v">
                <p:oleObj spid="_x0000_s3078" name="Equation" r:id="rId4" imgW="5791200" imgH="17373600" progId="">
                  <p:embed/>
                </p:oleObj>
              </mc:Choice>
              <mc:Fallback>
                <p:oleObj name="Equation" r:id="rId4" imgW="5791200" imgH="17373600" progId="">
                  <p:embed/>
                  <p:pic>
                    <p:nvPicPr>
                      <p:cNvPr id="0" name="图片 6144"/>
                      <p:cNvPicPr>
                        <a:picLocks noChangeAspect="1"/>
                      </p:cNvPicPr>
                      <p:nvPr/>
                    </p:nvPicPr>
                    <p:blipFill>
                      <a:blip r:embed="rId5"/>
                      <a:stretch>
                        <a:fillRect/>
                      </a:stretch>
                    </p:blipFill>
                    <p:spPr>
                      <a:xfrm>
                        <a:off x="3683214" y="4490036"/>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806197031"/>
              </p:ext>
            </p:extLst>
          </p:nvPr>
        </p:nvGraphicFramePr>
        <p:xfrm>
          <a:off x="3220311" y="5239463"/>
          <a:ext cx="323850" cy="381000"/>
        </p:xfrm>
        <a:graphic>
          <a:graphicData uri="http://schemas.openxmlformats.org/presentationml/2006/ole">
            <mc:AlternateContent xmlns:mc="http://schemas.openxmlformats.org/markup-compatibility/2006">
              <mc:Choice xmlns:v="urn:schemas-microsoft-com:vml" Requires="v">
                <p:oleObj spid="_x0000_s3079" name="Equation" r:id="rId6" imgW="8534400" imgH="10058400" progId="">
                  <p:embed/>
                </p:oleObj>
              </mc:Choice>
              <mc:Fallback>
                <p:oleObj name="Equation" r:id="rId6" imgW="8534400" imgH="10058400" progId="">
                  <p:embed/>
                  <p:pic>
                    <p:nvPicPr>
                      <p:cNvPr id="0" name="图片 6146"/>
                      <p:cNvPicPr>
                        <a:picLocks noChangeAspect="1"/>
                      </p:cNvPicPr>
                      <p:nvPr/>
                    </p:nvPicPr>
                    <p:blipFill>
                      <a:blip r:embed="rId7"/>
                      <a:stretch>
                        <a:fillRect/>
                      </a:stretch>
                    </p:blipFill>
                    <p:spPr>
                      <a:xfrm>
                        <a:off x="3220311" y="5239463"/>
                        <a:ext cx="323850" cy="381000"/>
                      </a:xfrm>
                      <a:prstGeom prst="rect">
                        <a:avLst/>
                      </a:prstGeom>
                      <a:noFill/>
                      <a:ln w="9525">
                        <a:noFill/>
                      </a:ln>
                    </p:spPr>
                  </p:pic>
                </p:oleObj>
              </mc:Fallback>
            </mc:AlternateContent>
          </a:graphicData>
        </a:graphic>
      </p:graphicFrame>
      <p:pic>
        <p:nvPicPr>
          <p:cNvPr id="3" name="图片 2" descr="textimage3.jpeg">
            <a:extLst>
              <a:ext uri="{FF2B5EF4-FFF2-40B4-BE49-F238E27FC236}">
                <a16:creationId xmlns:a16="http://schemas.microsoft.com/office/drawing/2014/main" id="{37113F6D-F8F8-B415-95AC-8ED226C28367}"/>
              </a:ext>
            </a:extLst>
          </p:cNvPr>
          <p:cNvPicPr>
            <a:picLocks noChangeAspect="1"/>
          </p:cNvPicPr>
          <p:nvPr/>
        </p:nvPicPr>
        <p:blipFill>
          <a:blip r:embed="rId8">
            <a:clrChange>
              <a:clrFrom>
                <a:srgbClr val="FFFFFF"/>
              </a:clrFrom>
              <a:clrTo>
                <a:srgbClr val="FFFFFF">
                  <a:alpha val="0"/>
                </a:srgbClr>
              </a:clrTo>
            </a:clrChange>
            <a:duotone>
              <a:prstClr val="black"/>
              <a:schemeClr val="accent6">
                <a:tint val="45000"/>
                <a:satMod val="400000"/>
              </a:schemeClr>
            </a:duotone>
          </a:blip>
          <a:stretch>
            <a:fillRect/>
          </a:stretch>
        </p:blipFill>
        <p:spPr>
          <a:xfrm>
            <a:off x="6433779" y="2815830"/>
            <a:ext cx="5696961" cy="3348412"/>
          </a:xfrm>
          <a:prstGeom prst="rect">
            <a:avLst/>
          </a:prstGeom>
        </p:spPr>
      </p:pic>
    </p:spTree>
  </p:cSld>
  <p:clrMapOvr>
    <a:masterClrMapping/>
  </p:clrMapOvr>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返回目录">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ustomerInfo>
  <UserName>Administrator</UserName>
  <CompanyName>微软中国</CompanyName>
  <MachineID>WS103</MachineID>
  <ToolID>ljRTAAAAKGU=</ToolID>
  <Data><![CDATA[bGpSVEFBQUFLR1U9]]></Data>
</CustomerInfo>
</file>

<file path=customXml/item10.xml><?xml version="1.0" encoding="utf-8"?>
<CustomerInfo>
  <UserName>Administrator</UserName>
  <CompanyName>微软中国</CompanyName>
  <MachineID>WS103</MachineID>
  <ToolID>ljRTAAAAKGU=</ToolID>
  <Data><![CDATA[bGpSVEFBQUFLR1U9]]></Data>
</CustomerInfo>
</file>

<file path=customXml/item11.xml><?xml version="1.0" encoding="utf-8"?>
<CustomerInfo>
  <UserName>Administrator</UserName>
  <CompanyName>微软中国</CompanyName>
  <MachineID>WS103</MachineID>
  <ToolID>ljRTAAAAKGU=</ToolID>
  <Data><![CDATA[bGpSVEFBQUFLR1U9]]></Data>
</CustomerInfo>
</file>

<file path=customXml/item12.xml><?xml version="1.0" encoding="utf-8"?>
<CustomerInfo>
  <UserName>Administrator</UserName>
  <CompanyName>微软中国</CompanyName>
  <MachineID>WS103</MachineID>
  <ToolID>ljRTAAAAKGU=</ToolID>
  <Data><![CDATA[bGpSVEFBQUFLR1U9]]></Data>
</CustomerInfo>
</file>

<file path=customXml/item13.xml><?xml version="1.0" encoding="utf-8"?>
<CustomerInfo>
  <UserName>Administrator</UserName>
  <CompanyName>微软中国</CompanyName>
  <MachineID>WS103</MachineID>
  <ToolID>ljRTAAAAKGU=</ToolID>
  <Data><![CDATA[bGpSVEFBQUFLR1U9]]></Data>
</CustomerInfo>
</file>

<file path=customXml/item14.xml><?xml version="1.0" encoding="utf-8"?>
<CustomerInfo>
  <UserName>Administrator</UserName>
  <CompanyName>微软中国</CompanyName>
  <MachineID>WS103</MachineID>
  <ToolID>ljRTAAAAKGU=</ToolID>
  <Data><![CDATA[bGpSVEFBQUFLR1U9]]></Data>
</CustomerInfo>
</file>

<file path=customXml/item15.xml><?xml version="1.0" encoding="utf-8"?>
<CustomerInfo>
  <UserName>Administrator</UserName>
  <CompanyName>微软中国</CompanyName>
  <MachineID>WS103</MachineID>
  <ToolID>ljRTAAAAKGU=</ToolID>
  <Data><![CDATA[bGpSVEFBQUFLR1U9]]></Data>
</CustomerInfo>
</file>

<file path=customXml/item16.xml><?xml version="1.0" encoding="utf-8"?>
<CustomerInfo>
  <UserName>Administrator</UserName>
  <CompanyName>微软中国</CompanyName>
  <MachineID>WS103</MachineID>
  <ToolID>ljRTAAAAKGU=</ToolID>
  <Data><![CDATA[bGpSVEFBQUFLR1U9]]></Data>
</CustomerInfo>
</file>

<file path=customXml/item17.xml><?xml version="1.0" encoding="utf-8"?>
<CustomerInfo>
  <UserName>Administrator</UserName>
  <CompanyName>微软中国</CompanyName>
  <MachineID>WS103</MachineID>
  <ToolID>ljRTAAAAKGU=</ToolID>
  <Data><![CDATA[bGpSVEFBQUFLR1U9]]></Data>
</CustomerInfo>
</file>

<file path=customXml/item18.xml><?xml version="1.0" encoding="utf-8"?>
<CustomerInfo>
  <UserName>Administrator</UserName>
  <CompanyName>微软中国</CompanyName>
  <MachineID>WS103</MachineID>
  <ToolID>ljRTAAAAKGU=</ToolID>
  <Data><![CDATA[bGpSVEFBQUFLR1U9]]></Data>
</CustomerInfo>
</file>

<file path=customXml/item19.xml><?xml version="1.0" encoding="utf-8"?>
<CustomerInfo>
  <UserName>Administrator</UserName>
  <CompanyName>微软中国</CompanyName>
  <MachineID>WS103</MachineID>
  <ToolID>ljRTAAAAKGU=</ToolID>
  <Data><![CDATA[bGpSVEFBQUFLR1U9]]></Data>
</CustomerInfo>
</file>

<file path=customXml/item2.xml><?xml version="1.0" encoding="utf-8"?>
<CustomerInfo>
  <UserName>Administrator</UserName>
  <CompanyName>微软中国</CompanyName>
  <MachineID>WS103</MachineID>
  <ToolID>ljRTAAAAKGU=</ToolID>
  <Data><![CDATA[bGpSVEFBQUFLR1U9]]></Data>
</CustomerInfo>
</file>

<file path=customXml/item20.xml><?xml version="1.0" encoding="utf-8"?>
<CustomerInfo>
  <UserName>Administrator</UserName>
  <CompanyName>微软中国</CompanyName>
  <MachineID>WS103</MachineID>
  <ToolID>ljRTAAAAKGU=</ToolID>
  <Data><![CDATA[bGpSVEFBQUFLR1U9]]></Data>
</CustomerInfo>
</file>

<file path=customXml/item21.xml><?xml version="1.0" encoding="utf-8"?>
<CustomerInfo>
  <UserName>Administrator</UserName>
  <CompanyName>微软中国</CompanyName>
  <MachineID>WS103</MachineID>
  <ToolID>ljRTAAAAKGU=</ToolID>
  <Data><![CDATA[bGpSVEFBQUFLR1U9]]></Data>
</CustomerInfo>
</file>

<file path=customXml/item22.xml><?xml version="1.0" encoding="utf-8"?>
<CustomerInfo>
  <UserName>Administrator</UserName>
  <CompanyName>微软中国</CompanyName>
  <MachineID>WS103</MachineID>
  <ToolID>ljRTAAAAKGU=</ToolID>
  <Data><![CDATA[bGpSVEFBQUFLR1U9]]></Data>
</CustomerInfo>
</file>

<file path=customXml/item23.xml><?xml version="1.0" encoding="utf-8"?>
<CustomerInfo>
  <UserName>Administrator</UserName>
  <CompanyName>微软中国</CompanyName>
  <MachineID>WS103</MachineID>
  <ToolID>ljRTAAAAKGU=</ToolID>
  <Data><![CDATA[bGpSVEFBQUFLR1U9]]></Data>
</CustomerInfo>
</file>

<file path=customXml/item24.xml><?xml version="1.0" encoding="utf-8"?>
<CustomerInfo>
  <UserName>Administrator</UserName>
  <CompanyName>微软中国</CompanyName>
  <MachineID>WS103</MachineID>
  <ToolID>ljRTAAAAKGU=</ToolID>
  <Data><![CDATA[bGpSVEFBQUFLR1U9]]></Data>
</CustomerInfo>
</file>

<file path=customXml/item25.xml><?xml version="1.0" encoding="utf-8"?>
<CustomerInfo>
  <UserName>Administrator</UserName>
  <CompanyName>微软中国</CompanyName>
  <MachineID>WS103</MachineID>
  <ToolID>ljRTAAAAKGU=</ToolID>
  <Data><![CDATA[bGpSVEFBQUFLR1U9]]></Data>
</CustomerInfo>
</file>

<file path=customXml/item26.xml><?xml version="1.0" encoding="utf-8"?>
<CustomerInfo>
  <UserName>Administrator</UserName>
  <CompanyName>微软中国</CompanyName>
  <MachineID>WS103</MachineID>
  <ToolID>ljRTAAAAKGU=</ToolID>
  <Data><![CDATA[bGpSVEFBQUFLR1U9]]></Data>
</CustomerInfo>
</file>

<file path=customXml/item27.xml><?xml version="1.0" encoding="utf-8"?>
<CustomerInfo>
  <UserName>Administrator</UserName>
  <CompanyName>微软中国</CompanyName>
  <MachineID>WS103</MachineID>
  <ToolID>ljRTAAAAKGU=</ToolID>
  <Data><![CDATA[bGpSVEFBQUFLR1U9]]></Data>
</CustomerInfo>
</file>

<file path=customXml/item28.xml><?xml version="1.0" encoding="utf-8"?>
<CustomerInfo>
  <UserName>Administrator</UserName>
  <CompanyName>微软中国</CompanyName>
  <MachineID>WS103</MachineID>
  <ToolID>ljRTAAAAKGU=</ToolID>
  <Data><![CDATA[bGpSVEFBQUFLR1U9]]></Data>
</CustomerInfo>
</file>

<file path=customXml/item29.xml><?xml version="1.0" encoding="utf-8"?>
<CustomerInfo>
  <UserName>Administrator</UserName>
  <CompanyName>微软中国</CompanyName>
  <MachineID>WS103</MachineID>
  <ToolID>ljRTAAAAKGU=</ToolID>
  <Data><![CDATA[bGpSVEFBQUFLR1U9]]></Data>
</CustomerInfo>
</file>

<file path=customXml/item3.xml><?xml version="1.0" encoding="utf-8"?>
<CustomerInfo>
  <UserName>Administrator</UserName>
  <CompanyName>微软中国</CompanyName>
  <MachineID>WS103</MachineID>
  <ToolID>ljRTAAAAKGU=</ToolID>
  <Data><![CDATA[bGpSVEFBQUFLR1U9]]></Data>
</CustomerInfo>
</file>

<file path=customXml/item30.xml><?xml version="1.0" encoding="utf-8"?>
<CustomerInfo>
  <UserName>Administrator</UserName>
  <CompanyName>微软中国</CompanyName>
  <MachineID>WS103</MachineID>
  <ToolID>ljRTAAAAKGU=</ToolID>
  <Data><![CDATA[bGpSVEFBQUFLR1U9]]></Data>
</CustomerInfo>
</file>

<file path=customXml/item31.xml><?xml version="1.0" encoding="utf-8"?>
<CustomerInfo>
  <UserName>Administrator</UserName>
  <CompanyName>微软中国</CompanyName>
  <MachineID>WS103</MachineID>
  <ToolID>ljRTAAAAKGU=</ToolID>
  <Data><![CDATA[bGpSVEFBQUFLR1U9]]></Data>
</CustomerInfo>
</file>

<file path=customXml/item32.xml><?xml version="1.0" encoding="utf-8"?>
<CustomerInfo>
  <UserName>Administrator</UserName>
  <CompanyName>微软中国</CompanyName>
  <MachineID>WS103</MachineID>
  <ToolID>ljRTAAAAKGU=</ToolID>
  <Data><![CDATA[bGpSVEFBQUFLR1U9]]></Data>
</CustomerInfo>
</file>

<file path=customXml/item33.xml><?xml version="1.0" encoding="utf-8"?>
<CustomerInfo>
  <UserName>Administrator</UserName>
  <CompanyName>微软中国</CompanyName>
  <MachineID>WS103</MachineID>
  <ToolID>ljRTAAAAKGU=</ToolID>
  <Data><![CDATA[bGpSVEFBQUFLR1U9]]></Data>
</CustomerInfo>
</file>

<file path=customXml/item34.xml><?xml version="1.0" encoding="utf-8"?>
<CustomerInfo>
  <UserName>Administrator</UserName>
  <CompanyName>微软中国</CompanyName>
  <MachineID>WS103</MachineID>
  <ToolID>ljRTAAAAKGU=</ToolID>
  <Data><![CDATA[bGpSVEFBQUFLR1U9]]></Data>
</CustomerInfo>
</file>

<file path=customXml/item35.xml><?xml version="1.0" encoding="utf-8"?>
<CustomerInfo>
  <UserName>Administrator</UserName>
  <CompanyName>微软中国</CompanyName>
  <MachineID>WS103</MachineID>
  <ToolID>ljRTAAAAKGU=</ToolID>
  <Data><![CDATA[bGpSVEFBQUFLR1U9]]></Data>
</CustomerInfo>
</file>

<file path=customXml/item36.xml><?xml version="1.0" encoding="utf-8"?>
<CustomerInfo>
  <UserName>Administrator</UserName>
  <CompanyName>微软中国</CompanyName>
  <MachineID>WS103</MachineID>
  <ToolID>ljRTAAAAKGU=</ToolID>
  <Data><![CDATA[bGpSVEFBQUFLR1U9]]></Data>
</CustomerInfo>
</file>

<file path=customXml/item37.xml><?xml version="1.0" encoding="utf-8"?>
<CustomerInfo>
  <UserName>Administrator</UserName>
  <CompanyName>微软中国</CompanyName>
  <MachineID>WS103</MachineID>
  <ToolID>ljRTAAAAKGU=</ToolID>
  <Data><![CDATA[bGpSVEFBQUFLR1U9]]></Data>
</CustomerInfo>
</file>

<file path=customXml/item38.xml><?xml version="1.0" encoding="utf-8"?>
<CustomerInfo>
  <UserName>Administrator</UserName>
  <CompanyName>微软中国</CompanyName>
  <MachineID>WS103</MachineID>
  <ToolID>ljRTAAAAKGU=</ToolID>
  <Data><![CDATA[bGpSVEFBQUFLR1U9]]></Data>
</CustomerInfo>
</file>

<file path=customXml/item39.xml><?xml version="1.0" encoding="utf-8"?>
<CustomerInfo>
  <UserName>Administrator</UserName>
  <CompanyName>微软中国</CompanyName>
  <MachineID>WS103</MachineID>
  <ToolID>ljRTAAAAKGU=</ToolID>
  <Data><![CDATA[bGpSVEFBQUFLR1U9]]></Data>
</CustomerInfo>
</file>

<file path=customXml/item4.xml><?xml version="1.0" encoding="utf-8"?>
<CustomerInfo>
  <UserName>Administrator</UserName>
  <CompanyName>微软中国</CompanyName>
  <MachineID>WS103</MachineID>
  <ToolID>ljRTAAAAKGU=</ToolID>
  <Data><![CDATA[bGpSVEFBQUFLR1U9]]></Data>
</CustomerInfo>
</file>

<file path=customXml/item40.xml><?xml version="1.0" encoding="utf-8"?>
<CustomerInfo>
  <UserName>Administrator</UserName>
  <CompanyName>微软中国</CompanyName>
  <MachineID>WS103</MachineID>
  <ToolID>ljRTAAAAKGU=</ToolID>
  <Data><![CDATA[bGpSVEFBQUFLR1U9]]></Data>
</CustomerInfo>
</file>

<file path=customXml/item41.xml><?xml version="1.0" encoding="utf-8"?>
<CustomerInfo>
  <UserName>Administrator</UserName>
  <CompanyName>微软中国</CompanyName>
  <MachineID>WS103</MachineID>
  <ToolID>ljRTAAAAKGU=</ToolID>
  <Data><![CDATA[bGpSVEFBQUFLR1U9]]></Data>
</CustomerInfo>
</file>

<file path=customXml/item42.xml><?xml version="1.0" encoding="utf-8"?>
<CustomerInfo>
  <UserName>Administrator</UserName>
  <CompanyName>微软中国</CompanyName>
  <MachineID>WS103</MachineID>
  <ToolID>ljRTAAAAKGU=</ToolID>
  <Data><![CDATA[bGpSVEFBQUFLR1U9]]></Data>
</CustomerInfo>
</file>

<file path=customXml/item43.xml><?xml version="1.0" encoding="utf-8"?>
<CustomerInfo>
  <UserName>Administrator</UserName>
  <CompanyName>微软中国</CompanyName>
  <MachineID>WS103</MachineID>
  <ToolID>ljRTAAAAKGU=</ToolID>
  <Data><![CDATA[bGpSVEFBQUFLR1U9]]></Data>
</CustomerInfo>
</file>

<file path=customXml/item44.xml><?xml version="1.0" encoding="utf-8"?>
<CustomerInfo>
  <UserName>Administrator</UserName>
  <CompanyName>微软中国</CompanyName>
  <MachineID>WS103</MachineID>
  <ToolID>ljRTAAAAKGU=</ToolID>
  <Data><![CDATA[bGpSVEFBQUFLR1U9]]></Data>
</CustomerInfo>
</file>

<file path=customXml/item45.xml><?xml version="1.0" encoding="utf-8"?>
<CustomerInfo>
  <UserName>Administrator</UserName>
  <CompanyName>微软中国</CompanyName>
  <MachineID>WS103</MachineID>
  <ToolID>ljRTAAAAKGU=</ToolID>
  <Data><![CDATA[bGpSVEFBQUFLR1U9]]></Data>
</CustomerInfo>
</file>

<file path=customXml/item46.xml><?xml version="1.0" encoding="utf-8"?>
<CustomerInfo>
  <UserName>Administrator</UserName>
  <CompanyName>微软中国</CompanyName>
  <MachineID>WS103</MachineID>
  <ToolID>ljRTAAAAKGU=</ToolID>
  <Data><![CDATA[bGpSVEFBQUFLR1U9]]></Data>
</CustomerInfo>
</file>

<file path=customXml/item47.xml><?xml version="1.0" encoding="utf-8"?>
<CustomerInfo>
  <UserName>Administrator</UserName>
  <CompanyName>微软中国</CompanyName>
  <MachineID>WS103</MachineID>
  <ToolID>ljRTAAAAKGU=</ToolID>
  <Data><![CDATA[bGpSVEFBQUFLR1U9]]></Data>
</CustomerInfo>
</file>

<file path=customXml/item48.xml><?xml version="1.0" encoding="utf-8"?>
<CustomerInfo>
  <UserName>Administrator</UserName>
  <CompanyName>微软中国</CompanyName>
  <MachineID>WS103</MachineID>
  <ToolID>ljRTAAAAKGU=</ToolID>
  <Data><![CDATA[bGpSVEFBQUFLR1U9]]></Data>
</CustomerInfo>
</file>

<file path=customXml/item49.xml><?xml version="1.0" encoding="utf-8"?>
<CustomerInfo>
  <UserName>Administrator</UserName>
  <CompanyName>微软中国</CompanyName>
  <MachineID>WS103</MachineID>
  <ToolID>ljRTAAAAKGU=</ToolID>
  <Data><![CDATA[bGpSVEFBQUFLR1U9]]></Data>
</CustomerInfo>
</file>

<file path=customXml/item5.xml><?xml version="1.0" encoding="utf-8"?>
<CustomerInfo>
  <UserName>Administrator</UserName>
  <CompanyName>微软中国</CompanyName>
  <MachineID>WS103</MachineID>
  <ToolID>ljRTAAAAKGU=</ToolID>
  <Data><![CDATA[bGpSVEFBQUFLR1U9]]></Data>
</CustomerInfo>
</file>

<file path=customXml/item50.xml><?xml version="1.0" encoding="utf-8"?>
<CustomerInfo>
  <UserName>Administrator</UserName>
  <CompanyName>微软中国</CompanyName>
  <MachineID>WS103</MachineID>
  <ToolID>ljRTAAAAKGU=</ToolID>
  <Data><![CDATA[bGpSVEFBQUFLR1U9]]></Data>
</CustomerInfo>
</file>

<file path=customXml/item51.xml><?xml version="1.0" encoding="utf-8"?>
<CustomerInfo>
  <UserName>Administrator</UserName>
  <CompanyName>微软中国</CompanyName>
  <MachineID>WS103</MachineID>
  <ToolID>ljRTAAAAKGU=</ToolID>
  <Data><![CDATA[bGpSVEFBQUFLR1U9]]></Data>
</CustomerInfo>
</file>

<file path=customXml/item52.xml><?xml version="1.0" encoding="utf-8"?>
<CustomerInfo>
  <UserName>Administrator</UserName>
  <CompanyName>微软中国</CompanyName>
  <MachineID>WS103</MachineID>
  <ToolID>ljRTAAAAKGU=</ToolID>
  <Data><![CDATA[bGpSVEFBQUFLR1U9]]></Data>
</CustomerInfo>
</file>

<file path=customXml/item53.xml><?xml version="1.0" encoding="utf-8"?>
<CustomerInfo>
  <UserName>Administrator</UserName>
  <CompanyName>微软中国</CompanyName>
  <MachineID>WS103</MachineID>
  <ToolID>ljRTAAAAKGU=</ToolID>
  <Data><![CDATA[bGpSVEFBQUFLR1U9]]></Data>
</CustomerInfo>
</file>

<file path=customXml/item54.xml><?xml version="1.0" encoding="utf-8"?>
<CustomerInfo>
  <UserName>Administrator</UserName>
  <CompanyName>微软中国</CompanyName>
  <MachineID>WS103</MachineID>
  <ToolID>ljRTAAAAKGU=</ToolID>
  <Data><![CDATA[bGpSVEFBQUFLR1U9]]></Data>
</CustomerInfo>
</file>

<file path=customXml/item55.xml><?xml version="1.0" encoding="utf-8"?>
<CustomerInfo>
  <UserName>Administrator</UserName>
  <CompanyName>微软中国</CompanyName>
  <MachineID>WS103</MachineID>
  <ToolID>ljRTAAAAKGU=</ToolID>
  <Data><![CDATA[bGpSVEFBQUFLR1U9]]></Data>
</CustomerInfo>
</file>

<file path=customXml/item56.xml><?xml version="1.0" encoding="utf-8"?>
<CustomerInfo>
  <UserName>Administrator</UserName>
  <CompanyName>微软中国</CompanyName>
  <MachineID>WS103</MachineID>
  <ToolID>ljRTAAAAKGU=</ToolID>
  <Data><![CDATA[bGpSVEFBQUFLR1U9]]></Data>
</CustomerInfo>
</file>

<file path=customXml/item57.xml><?xml version="1.0" encoding="utf-8"?>
<CustomerInfo>
  <UserName>Administrator</UserName>
  <CompanyName>微软中国</CompanyName>
  <MachineID>WS103</MachineID>
  <ToolID>ljRTAAAAKGU=</ToolID>
  <Data><![CDATA[bGpSVEFBQUFLR1U9]]></Data>
</CustomerInfo>
</file>

<file path=customXml/item58.xml><?xml version="1.0" encoding="utf-8"?>
<CustomerInfo>
  <UserName>Administrator</UserName>
  <CompanyName>微软中国</CompanyName>
  <MachineID>WS103</MachineID>
  <ToolID>ljRTAAAAKGU=</ToolID>
  <Data><![CDATA[bGpSVEFBQUFLR1U9]]></Data>
</CustomerInfo>
</file>

<file path=customXml/item59.xml><?xml version="1.0" encoding="utf-8"?>
<CustomerInfo>
  <UserName>Administrator</UserName>
  <CompanyName>微软中国</CompanyName>
  <MachineID>WS103</MachineID>
  <ToolID>ljRTAAAAKGU=</ToolID>
  <Data><![CDATA[bGpSVEFBQUFLR1U9]]></Data>
</CustomerInfo>
</file>

<file path=customXml/item6.xml><?xml version="1.0" encoding="utf-8"?>
<CustomerInfo>
  <UserName>Administrator</UserName>
  <CompanyName>微软中国</CompanyName>
  <MachineID>WS103</MachineID>
  <ToolID>ljRTAAAAKGU=</ToolID>
  <Data><![CDATA[bGpSVEFBQUFLR1U9]]></Data>
</CustomerInfo>
</file>

<file path=customXml/item60.xml><?xml version="1.0" encoding="utf-8"?>
<CustomerInfo>
  <UserName>Administrator</UserName>
  <CompanyName>微软中国</CompanyName>
  <MachineID>WS103</MachineID>
  <ToolID>ljRTAAAAKGU=</ToolID>
  <Data><![CDATA[bGpSVEFBQUFLR1U9]]></Data>
</CustomerInfo>
</file>

<file path=customXml/item61.xml><?xml version="1.0" encoding="utf-8"?>
<CustomerInfo>
  <UserName>Administrator</UserName>
  <CompanyName>微软中国</CompanyName>
  <MachineID>WS103</MachineID>
  <ToolID>ljRTAAAAKGU=</ToolID>
  <Data><![CDATA[bGpSVEFBQUFLR1U9]]></Data>
</CustomerInfo>
</file>

<file path=customXml/item62.xml><?xml version="1.0" encoding="utf-8"?>
<CustomerInfo>
  <UserName>Administrator</UserName>
  <CompanyName>微软中国</CompanyName>
  <MachineID>WS103</MachineID>
  <ToolID>ljRTAAAAKGU=</ToolID>
  <Data><![CDATA[bGpSVEFBQUFLR1U9]]></Data>
</CustomerInfo>
</file>

<file path=customXml/item63.xml><?xml version="1.0" encoding="utf-8"?>
<CustomerInfo>
  <UserName>Administrator</UserName>
  <CompanyName>微软中国</CompanyName>
  <MachineID>WS103</MachineID>
  <ToolID>ljRTAAAAKGU=</ToolID>
  <Data><![CDATA[bGpSVEFBQUFLR1U9]]></Data>
</CustomerInfo>
</file>

<file path=customXml/item64.xml><?xml version="1.0" encoding="utf-8"?>
<CustomerInfo>
  <UserName>Administrator</UserName>
  <CompanyName>微软中国</CompanyName>
  <MachineID>WS103</MachineID>
  <ToolID>ljRTAAAAKGU=</ToolID>
  <Data><![CDATA[bGpSVEFBQUFLR1U9]]></Data>
</CustomerInfo>
</file>

<file path=customXml/item65.xml><?xml version="1.0" encoding="utf-8"?>
<CustomerInfo>
  <UserName>Administrator</UserName>
  <CompanyName>微软中国</CompanyName>
  <MachineID>WS103</MachineID>
  <ToolID>ljRTAAAAKGU=</ToolID>
  <Data><![CDATA[bGpSVEFBQUFLR1U9]]></Data>
</CustomerInfo>
</file>

<file path=customXml/item66.xml><?xml version="1.0" encoding="utf-8"?>
<CustomerInfo>
  <UserName>Administrator</UserName>
  <CompanyName>微软中国</CompanyName>
  <MachineID>WS103</MachineID>
  <ToolID>ljRTAAAAKGU=</ToolID>
  <Data><![CDATA[bGpSVEFBQUFLR1U9]]></Data>
</CustomerInfo>
</file>

<file path=customXml/item67.xml><?xml version="1.0" encoding="utf-8"?>
<CustomerInfo>
  <UserName>Administrator</UserName>
  <CompanyName>微软中国</CompanyName>
  <MachineID>WS103</MachineID>
  <ToolID>ljRTAAAAKGU=</ToolID>
  <Data><![CDATA[bGpSVEFBQUFLR1U9]]></Data>
</CustomerInfo>
</file>

<file path=customXml/item68.xml><?xml version="1.0" encoding="utf-8"?>
<CustomerInfo>
  <UserName>Administrator</UserName>
  <CompanyName>微软中国</CompanyName>
  <MachineID>WS103</MachineID>
  <ToolID>ljRTAAAAKGU=</ToolID>
  <Data><![CDATA[bGpSVEFBQUFLR1U9]]></Data>
</CustomerInfo>
</file>

<file path=customXml/item69.xml><?xml version="1.0" encoding="utf-8"?>
<CustomerInfo>
  <UserName>Administrator</UserName>
  <CompanyName>微软中国</CompanyName>
  <MachineID>WS103</MachineID>
  <ToolID>ljRTAAAAKGU=</ToolID>
  <Data><![CDATA[bGpSVEFBQUFLR1U9]]></Data>
</CustomerInfo>
</file>

<file path=customXml/item7.xml><?xml version="1.0" encoding="utf-8"?>
<CustomerInfo>
  <UserName>Administrator</UserName>
  <CompanyName>微软中国</CompanyName>
  <MachineID>WS103</MachineID>
  <ToolID>ljRTAAAAKGU=</ToolID>
  <Data><![CDATA[bGpSVEFBQUFLR1U9]]></Data>
</CustomerInfo>
</file>

<file path=customXml/item70.xml><?xml version="1.0" encoding="utf-8"?>
<CustomerInfo>
  <UserName>Administrator</UserName>
  <CompanyName>微软中国</CompanyName>
  <MachineID>WS103</MachineID>
  <ToolID>ljRTAAAAKGU=</ToolID>
  <Data><![CDATA[bGpSVEFBQUFLR1U9]]></Data>
</CustomerInfo>
</file>

<file path=customXml/item71.xml><?xml version="1.0" encoding="utf-8"?>
<CustomerInfo>
  <UserName>Administrator</UserName>
  <CompanyName>微软中国</CompanyName>
  <MachineID>WS103</MachineID>
  <ToolID>ljRTAAAAKGU=</ToolID>
  <Data><![CDATA[bGpSVEFBQUFLR1U9]]></Data>
</CustomerInfo>
</file>

<file path=customXml/item72.xml><?xml version="1.0" encoding="utf-8"?>
<CustomerInfo>
  <UserName>Administrator</UserName>
  <CompanyName>微软中国</CompanyName>
  <MachineID>WS103</MachineID>
  <ToolID>ljRTAAAAKGU=</ToolID>
  <Data><![CDATA[bGpSVEFBQUFLR1U9]]></Data>
</CustomerInfo>
</file>

<file path=customXml/item73.xml><?xml version="1.0" encoding="utf-8"?>
<CustomerInfo>
  <UserName>Administrator</UserName>
  <CompanyName>微软中国</CompanyName>
  <MachineID>WS103</MachineID>
  <ToolID>ljRTAAAAKGU=</ToolID>
  <Data><![CDATA[bGpSVEFBQUFLR1U9]]></Data>
</CustomerInfo>
</file>

<file path=customXml/item74.xml><?xml version="1.0" encoding="utf-8"?>
<CustomerInfo>
  <UserName>Administrator</UserName>
  <CompanyName>微软中国</CompanyName>
  <MachineID>WS103</MachineID>
  <ToolID>ljRTAAAAKGU=</ToolID>
  <Data><![CDATA[bGpSVEFBQUFLR1U9]]></Data>
</CustomerInfo>
</file>

<file path=customXml/item75.xml><?xml version="1.0" encoding="utf-8"?>
<CustomerInfo>
  <UserName>Administrator</UserName>
  <CompanyName>微软中国</CompanyName>
  <MachineID>WS103</MachineID>
  <ToolID>ljRTAAAAKGU=</ToolID>
  <Data><![CDATA[bGpSVEFBQUFLR1U9]]></Data>
</CustomerInfo>
</file>

<file path=customXml/item76.xml><?xml version="1.0" encoding="utf-8"?>
<CustomerInfo>
  <UserName>Administrator</UserName>
  <CompanyName>微软中国</CompanyName>
  <MachineID>WS103</MachineID>
  <ToolID>ljRTAAAAKGU=</ToolID>
  <Data><![CDATA[bGpSVEFBQUFLR1U9]]></Data>
</CustomerInfo>
</file>

<file path=customXml/item77.xml><?xml version="1.0" encoding="utf-8"?>
<CustomerInfo>
  <UserName>Administrator</UserName>
  <CompanyName>微软中国</CompanyName>
  <MachineID>WS103</MachineID>
  <ToolID>ljRTAAAAKGU=</ToolID>
  <Data><![CDATA[bGpSVEFBQUFLR1U9]]></Data>
</CustomerInfo>
</file>

<file path=customXml/item78.xml><?xml version="1.0" encoding="utf-8"?>
<CustomerInfo>
  <UserName>Administrator</UserName>
  <CompanyName>微软中国</CompanyName>
  <MachineID>WS103</MachineID>
  <ToolID>ljRTAAAAKGU=</ToolID>
  <Data><![CDATA[bGpSVEFBQUFLR1U9]]></Data>
</CustomerInfo>
</file>

<file path=customXml/item79.xml><?xml version="1.0" encoding="utf-8"?>
<CustomerInfo>
  <UserName>Administrator</UserName>
  <CompanyName>微软中国</CompanyName>
  <MachineID>WS103</MachineID>
  <ToolID>ljRTAAAAKGU=</ToolID>
  <Data><![CDATA[bGpSVEFBQUFLR1U9]]></Data>
</CustomerInfo>
</file>

<file path=customXml/item8.xml><?xml version="1.0" encoding="utf-8"?>
<CustomerInfo>
  <UserName>Administrator</UserName>
  <CompanyName>微软中国</CompanyName>
  <MachineID>WS103</MachineID>
  <ToolID>ljRTAAAAKGU=</ToolID>
  <Data><![CDATA[bGpSVEFBQUFLR1U9]]></Data>
</CustomerInfo>
</file>

<file path=customXml/item80.xml><?xml version="1.0" encoding="utf-8"?>
<CustomerInfo>
  <UserName>Administrator</UserName>
  <CompanyName>微软中国</CompanyName>
  <MachineID>WS103</MachineID>
  <ToolID>ljRTAAAAKGU=</ToolID>
  <Data><![CDATA[bGpSVEFBQUFLR1U9]]></Data>
</CustomerInfo>
</file>

<file path=customXml/item81.xml><?xml version="1.0" encoding="utf-8"?>
<CustomerInfo>
  <UserName>Administrator</UserName>
  <CompanyName>微软中国</CompanyName>
  <MachineID>WS103</MachineID>
  <ToolID>ljRTAAAAKGU=</ToolID>
  <Data><![CDATA[bGpSVEFBQUFLR1U9]]></Data>
</CustomerInfo>
</file>

<file path=customXml/item82.xml><?xml version="1.0" encoding="utf-8"?>
<CustomerInfo>
  <UserName>Administrator</UserName>
  <CompanyName>微软中国</CompanyName>
  <MachineID>WS103</MachineID>
  <ToolID>ljRTAAAAKGU=</ToolID>
  <Data><![CDATA[bGpSVEFBQUFLR1U9]]></Data>
</CustomerInfo>
</file>

<file path=customXml/item9.xml><?xml version="1.0" encoding="utf-8"?>
<CustomerInfo>
  <UserName>Administrator</UserName>
  <CompanyName>微软中国</CompanyName>
  <MachineID>WS103</MachineID>
  <ToolID>ljRTAAAAKGU=</ToolID>
  <Data><![CDATA[bGpSVEFBQUFLR1U9]]></Data>
</CustomerInfo>
</file>

<file path=customXml/itemProps1.xml><?xml version="1.0" encoding="utf-8"?>
<ds:datastoreItem xmlns:ds="http://schemas.openxmlformats.org/officeDocument/2006/customXml" ds:itemID="{EE60918F-E725-410D-8EBF-CDDBA696B14B}">
  <ds:schemaRefs/>
</ds:datastoreItem>
</file>

<file path=customXml/itemProps10.xml><?xml version="1.0" encoding="utf-8"?>
<ds:datastoreItem xmlns:ds="http://schemas.openxmlformats.org/officeDocument/2006/customXml" ds:itemID="{DF0A99E4-36B9-4FB0-A42E-2A3927D78802}">
  <ds:schemaRefs/>
</ds:datastoreItem>
</file>

<file path=customXml/itemProps11.xml><?xml version="1.0" encoding="utf-8"?>
<ds:datastoreItem xmlns:ds="http://schemas.openxmlformats.org/officeDocument/2006/customXml" ds:itemID="{AE4FAD64-7A29-4D9E-855C-E7B962182E5B}">
  <ds:schemaRefs/>
</ds:datastoreItem>
</file>

<file path=customXml/itemProps12.xml><?xml version="1.0" encoding="utf-8"?>
<ds:datastoreItem xmlns:ds="http://schemas.openxmlformats.org/officeDocument/2006/customXml" ds:itemID="{4B6C5928-1D2B-49A5-9B3F-EDE53C73D500}">
  <ds:schemaRefs/>
</ds:datastoreItem>
</file>

<file path=customXml/itemProps13.xml><?xml version="1.0" encoding="utf-8"?>
<ds:datastoreItem xmlns:ds="http://schemas.openxmlformats.org/officeDocument/2006/customXml" ds:itemID="{F18AF522-01CB-4FF2-8F40-4D87E07BAF16}">
  <ds:schemaRefs/>
</ds:datastoreItem>
</file>

<file path=customXml/itemProps14.xml><?xml version="1.0" encoding="utf-8"?>
<ds:datastoreItem xmlns:ds="http://schemas.openxmlformats.org/officeDocument/2006/customXml" ds:itemID="{94661BF1-5CB6-41A5-B283-D0942E42374C}">
  <ds:schemaRefs/>
</ds:datastoreItem>
</file>

<file path=customXml/itemProps15.xml><?xml version="1.0" encoding="utf-8"?>
<ds:datastoreItem xmlns:ds="http://schemas.openxmlformats.org/officeDocument/2006/customXml" ds:itemID="{5E2B131C-391D-4211-92DF-85151D3CD819}">
  <ds:schemaRefs/>
</ds:datastoreItem>
</file>

<file path=customXml/itemProps16.xml><?xml version="1.0" encoding="utf-8"?>
<ds:datastoreItem xmlns:ds="http://schemas.openxmlformats.org/officeDocument/2006/customXml" ds:itemID="{74D44F48-0DE9-4FA2-91B8-518806A2211E}">
  <ds:schemaRefs/>
</ds:datastoreItem>
</file>

<file path=customXml/itemProps17.xml><?xml version="1.0" encoding="utf-8"?>
<ds:datastoreItem xmlns:ds="http://schemas.openxmlformats.org/officeDocument/2006/customXml" ds:itemID="{991ACAB4-F83E-445A-9C86-9462C1AAB3C1}">
  <ds:schemaRefs/>
</ds:datastoreItem>
</file>

<file path=customXml/itemProps18.xml><?xml version="1.0" encoding="utf-8"?>
<ds:datastoreItem xmlns:ds="http://schemas.openxmlformats.org/officeDocument/2006/customXml" ds:itemID="{B86E0ED4-8EBC-487B-A294-52BF9E7368B8}">
  <ds:schemaRefs/>
</ds:datastoreItem>
</file>

<file path=customXml/itemProps19.xml><?xml version="1.0" encoding="utf-8"?>
<ds:datastoreItem xmlns:ds="http://schemas.openxmlformats.org/officeDocument/2006/customXml" ds:itemID="{DD3B4780-28EF-428A-B667-BE6413848D43}">
  <ds:schemaRefs/>
</ds:datastoreItem>
</file>

<file path=customXml/itemProps2.xml><?xml version="1.0" encoding="utf-8"?>
<ds:datastoreItem xmlns:ds="http://schemas.openxmlformats.org/officeDocument/2006/customXml" ds:itemID="{C084DDD8-0D39-427D-A9A1-1AE102D7496B}">
  <ds:schemaRefs/>
</ds:datastoreItem>
</file>

<file path=customXml/itemProps20.xml><?xml version="1.0" encoding="utf-8"?>
<ds:datastoreItem xmlns:ds="http://schemas.openxmlformats.org/officeDocument/2006/customXml" ds:itemID="{FC937F1C-FBBB-49C2-A165-27D81C563942}">
  <ds:schemaRefs/>
</ds:datastoreItem>
</file>

<file path=customXml/itemProps21.xml><?xml version="1.0" encoding="utf-8"?>
<ds:datastoreItem xmlns:ds="http://schemas.openxmlformats.org/officeDocument/2006/customXml" ds:itemID="{CA80EEA5-C222-422F-8586-7952FF675B8B}">
  <ds:schemaRefs/>
</ds:datastoreItem>
</file>

<file path=customXml/itemProps22.xml><?xml version="1.0" encoding="utf-8"?>
<ds:datastoreItem xmlns:ds="http://schemas.openxmlformats.org/officeDocument/2006/customXml" ds:itemID="{81F0DF85-9A5C-47D3-9279-50F0F207D5E1}">
  <ds:schemaRefs/>
</ds:datastoreItem>
</file>

<file path=customXml/itemProps23.xml><?xml version="1.0" encoding="utf-8"?>
<ds:datastoreItem xmlns:ds="http://schemas.openxmlformats.org/officeDocument/2006/customXml" ds:itemID="{AB9DE034-F530-4AFD-9152-538CB1208985}">
  <ds:schemaRefs/>
</ds:datastoreItem>
</file>

<file path=customXml/itemProps24.xml><?xml version="1.0" encoding="utf-8"?>
<ds:datastoreItem xmlns:ds="http://schemas.openxmlformats.org/officeDocument/2006/customXml" ds:itemID="{CAC07D7B-4455-430C-8590-A5197E284D49}">
  <ds:schemaRefs/>
</ds:datastoreItem>
</file>

<file path=customXml/itemProps25.xml><?xml version="1.0" encoding="utf-8"?>
<ds:datastoreItem xmlns:ds="http://schemas.openxmlformats.org/officeDocument/2006/customXml" ds:itemID="{B49FF23B-21DF-49B0-B424-61C7F8221D9A}">
  <ds:schemaRefs/>
</ds:datastoreItem>
</file>

<file path=customXml/itemProps26.xml><?xml version="1.0" encoding="utf-8"?>
<ds:datastoreItem xmlns:ds="http://schemas.openxmlformats.org/officeDocument/2006/customXml" ds:itemID="{207E0ABA-CF40-4B73-940C-8A4D6CBCD39E}">
  <ds:schemaRefs/>
</ds:datastoreItem>
</file>

<file path=customXml/itemProps27.xml><?xml version="1.0" encoding="utf-8"?>
<ds:datastoreItem xmlns:ds="http://schemas.openxmlformats.org/officeDocument/2006/customXml" ds:itemID="{612B3B54-9DFC-49CA-B24E-839F2F7AB59C}">
  <ds:schemaRefs/>
</ds:datastoreItem>
</file>

<file path=customXml/itemProps28.xml><?xml version="1.0" encoding="utf-8"?>
<ds:datastoreItem xmlns:ds="http://schemas.openxmlformats.org/officeDocument/2006/customXml" ds:itemID="{D898C0F2-1EF1-422C-9782-E0A748CE7A31}">
  <ds:schemaRefs/>
</ds:datastoreItem>
</file>

<file path=customXml/itemProps29.xml><?xml version="1.0" encoding="utf-8"?>
<ds:datastoreItem xmlns:ds="http://schemas.openxmlformats.org/officeDocument/2006/customXml" ds:itemID="{4660F8E8-BB31-413D-A91E-65C10CBE6766}">
  <ds:schemaRefs/>
</ds:datastoreItem>
</file>

<file path=customXml/itemProps3.xml><?xml version="1.0" encoding="utf-8"?>
<ds:datastoreItem xmlns:ds="http://schemas.openxmlformats.org/officeDocument/2006/customXml" ds:itemID="{1A5B2F0D-B93C-423E-963A-25905F325D04}">
  <ds:schemaRefs/>
</ds:datastoreItem>
</file>

<file path=customXml/itemProps30.xml><?xml version="1.0" encoding="utf-8"?>
<ds:datastoreItem xmlns:ds="http://schemas.openxmlformats.org/officeDocument/2006/customXml" ds:itemID="{A7EC7A88-E6C4-453A-A7E3-E24D9B307C1B}">
  <ds:schemaRefs/>
</ds:datastoreItem>
</file>

<file path=customXml/itemProps31.xml><?xml version="1.0" encoding="utf-8"?>
<ds:datastoreItem xmlns:ds="http://schemas.openxmlformats.org/officeDocument/2006/customXml" ds:itemID="{F30118B8-463E-4D3F-BFBA-AFC7BD50FD79}">
  <ds:schemaRefs/>
</ds:datastoreItem>
</file>

<file path=customXml/itemProps32.xml><?xml version="1.0" encoding="utf-8"?>
<ds:datastoreItem xmlns:ds="http://schemas.openxmlformats.org/officeDocument/2006/customXml" ds:itemID="{6C03F6F2-494C-4F35-983F-280E65D98F01}">
  <ds:schemaRefs/>
</ds:datastoreItem>
</file>

<file path=customXml/itemProps33.xml><?xml version="1.0" encoding="utf-8"?>
<ds:datastoreItem xmlns:ds="http://schemas.openxmlformats.org/officeDocument/2006/customXml" ds:itemID="{E2562691-F6FB-4B0A-BD7B-27D6595E7E6A}">
  <ds:schemaRefs/>
</ds:datastoreItem>
</file>

<file path=customXml/itemProps34.xml><?xml version="1.0" encoding="utf-8"?>
<ds:datastoreItem xmlns:ds="http://schemas.openxmlformats.org/officeDocument/2006/customXml" ds:itemID="{0B245651-BF9A-45E2-B8F5-0EB93A48F6B9}">
  <ds:schemaRefs/>
</ds:datastoreItem>
</file>

<file path=customXml/itemProps35.xml><?xml version="1.0" encoding="utf-8"?>
<ds:datastoreItem xmlns:ds="http://schemas.openxmlformats.org/officeDocument/2006/customXml" ds:itemID="{41360798-B320-46E3-9473-37BF9576907E}">
  <ds:schemaRefs/>
</ds:datastoreItem>
</file>

<file path=customXml/itemProps36.xml><?xml version="1.0" encoding="utf-8"?>
<ds:datastoreItem xmlns:ds="http://schemas.openxmlformats.org/officeDocument/2006/customXml" ds:itemID="{E0447AEE-3357-47D6-BFD8-4D0541B36A29}">
  <ds:schemaRefs/>
</ds:datastoreItem>
</file>

<file path=customXml/itemProps37.xml><?xml version="1.0" encoding="utf-8"?>
<ds:datastoreItem xmlns:ds="http://schemas.openxmlformats.org/officeDocument/2006/customXml" ds:itemID="{9854C7C6-6049-4AC9-AEA7-47CCB6FBFDC1}">
  <ds:schemaRefs/>
</ds:datastoreItem>
</file>

<file path=customXml/itemProps38.xml><?xml version="1.0" encoding="utf-8"?>
<ds:datastoreItem xmlns:ds="http://schemas.openxmlformats.org/officeDocument/2006/customXml" ds:itemID="{3DD4F573-5F11-423A-A615-C7FDD3B86D07}">
  <ds:schemaRefs/>
</ds:datastoreItem>
</file>

<file path=customXml/itemProps39.xml><?xml version="1.0" encoding="utf-8"?>
<ds:datastoreItem xmlns:ds="http://schemas.openxmlformats.org/officeDocument/2006/customXml" ds:itemID="{678E7387-68D8-42C4-9D01-0A67D370DBB9}">
  <ds:schemaRefs/>
</ds:datastoreItem>
</file>

<file path=customXml/itemProps4.xml><?xml version="1.0" encoding="utf-8"?>
<ds:datastoreItem xmlns:ds="http://schemas.openxmlformats.org/officeDocument/2006/customXml" ds:itemID="{90F85B4F-3924-4466-917B-732EA60DAB36}">
  <ds:schemaRefs/>
</ds:datastoreItem>
</file>

<file path=customXml/itemProps40.xml><?xml version="1.0" encoding="utf-8"?>
<ds:datastoreItem xmlns:ds="http://schemas.openxmlformats.org/officeDocument/2006/customXml" ds:itemID="{A6AA5F98-CFB4-4470-B1CB-EF5619917415}">
  <ds:schemaRefs/>
</ds:datastoreItem>
</file>

<file path=customXml/itemProps41.xml><?xml version="1.0" encoding="utf-8"?>
<ds:datastoreItem xmlns:ds="http://schemas.openxmlformats.org/officeDocument/2006/customXml" ds:itemID="{78631824-987C-41FB-A87E-2E8524B12CAB}">
  <ds:schemaRefs/>
</ds:datastoreItem>
</file>

<file path=customXml/itemProps42.xml><?xml version="1.0" encoding="utf-8"?>
<ds:datastoreItem xmlns:ds="http://schemas.openxmlformats.org/officeDocument/2006/customXml" ds:itemID="{914CE1CE-D71D-4562-BFAF-EE9E229144CC}">
  <ds:schemaRefs/>
</ds:datastoreItem>
</file>

<file path=customXml/itemProps43.xml><?xml version="1.0" encoding="utf-8"?>
<ds:datastoreItem xmlns:ds="http://schemas.openxmlformats.org/officeDocument/2006/customXml" ds:itemID="{0914706A-AEAA-4EA2-A46B-77357BDCA227}">
  <ds:schemaRefs/>
</ds:datastoreItem>
</file>

<file path=customXml/itemProps44.xml><?xml version="1.0" encoding="utf-8"?>
<ds:datastoreItem xmlns:ds="http://schemas.openxmlformats.org/officeDocument/2006/customXml" ds:itemID="{2C904703-B236-4C0B-A6C0-5F40D62EF3EB}">
  <ds:schemaRefs/>
</ds:datastoreItem>
</file>

<file path=customXml/itemProps45.xml><?xml version="1.0" encoding="utf-8"?>
<ds:datastoreItem xmlns:ds="http://schemas.openxmlformats.org/officeDocument/2006/customXml" ds:itemID="{B4390912-E513-4FE9-895B-0D37981146B3}">
  <ds:schemaRefs/>
</ds:datastoreItem>
</file>

<file path=customXml/itemProps46.xml><?xml version="1.0" encoding="utf-8"?>
<ds:datastoreItem xmlns:ds="http://schemas.openxmlformats.org/officeDocument/2006/customXml" ds:itemID="{9B905537-5B24-4E66-998F-3155E67D1A13}">
  <ds:schemaRefs/>
</ds:datastoreItem>
</file>

<file path=customXml/itemProps47.xml><?xml version="1.0" encoding="utf-8"?>
<ds:datastoreItem xmlns:ds="http://schemas.openxmlformats.org/officeDocument/2006/customXml" ds:itemID="{220968E1-E0EC-4F92-A793-B146B6DE181B}">
  <ds:schemaRefs/>
</ds:datastoreItem>
</file>

<file path=customXml/itemProps48.xml><?xml version="1.0" encoding="utf-8"?>
<ds:datastoreItem xmlns:ds="http://schemas.openxmlformats.org/officeDocument/2006/customXml" ds:itemID="{7DF7E489-D0DD-4D06-B380-0556901A939B}">
  <ds:schemaRefs/>
</ds:datastoreItem>
</file>

<file path=customXml/itemProps49.xml><?xml version="1.0" encoding="utf-8"?>
<ds:datastoreItem xmlns:ds="http://schemas.openxmlformats.org/officeDocument/2006/customXml" ds:itemID="{5C069347-3A11-491D-BB35-3C1C08BD883C}">
  <ds:schemaRefs/>
</ds:datastoreItem>
</file>

<file path=customXml/itemProps5.xml><?xml version="1.0" encoding="utf-8"?>
<ds:datastoreItem xmlns:ds="http://schemas.openxmlformats.org/officeDocument/2006/customXml" ds:itemID="{6E3DA3F8-E273-47DC-9B0A-3A53BB3083CE}">
  <ds:schemaRefs/>
</ds:datastoreItem>
</file>

<file path=customXml/itemProps50.xml><?xml version="1.0" encoding="utf-8"?>
<ds:datastoreItem xmlns:ds="http://schemas.openxmlformats.org/officeDocument/2006/customXml" ds:itemID="{F52D83D0-31D2-4509-8203-CF43EDCEF047}">
  <ds:schemaRefs/>
</ds:datastoreItem>
</file>

<file path=customXml/itemProps51.xml><?xml version="1.0" encoding="utf-8"?>
<ds:datastoreItem xmlns:ds="http://schemas.openxmlformats.org/officeDocument/2006/customXml" ds:itemID="{F4BC59C5-0935-4E79-AF82-32C30067DEBA}">
  <ds:schemaRefs/>
</ds:datastoreItem>
</file>

<file path=customXml/itemProps52.xml><?xml version="1.0" encoding="utf-8"?>
<ds:datastoreItem xmlns:ds="http://schemas.openxmlformats.org/officeDocument/2006/customXml" ds:itemID="{2555C4C9-A9E6-465E-9BD0-33A287AFB10C}">
  <ds:schemaRefs/>
</ds:datastoreItem>
</file>

<file path=customXml/itemProps53.xml><?xml version="1.0" encoding="utf-8"?>
<ds:datastoreItem xmlns:ds="http://schemas.openxmlformats.org/officeDocument/2006/customXml" ds:itemID="{0AD634B6-5A6A-4938-A012-01779A321B6C}">
  <ds:schemaRefs/>
</ds:datastoreItem>
</file>

<file path=customXml/itemProps54.xml><?xml version="1.0" encoding="utf-8"?>
<ds:datastoreItem xmlns:ds="http://schemas.openxmlformats.org/officeDocument/2006/customXml" ds:itemID="{BA23E230-9938-4A1B-B37F-39D044782BF9}">
  <ds:schemaRefs/>
</ds:datastoreItem>
</file>

<file path=customXml/itemProps55.xml><?xml version="1.0" encoding="utf-8"?>
<ds:datastoreItem xmlns:ds="http://schemas.openxmlformats.org/officeDocument/2006/customXml" ds:itemID="{EC7FAD1A-86E3-444A-A775-D900302995D1}">
  <ds:schemaRefs/>
</ds:datastoreItem>
</file>

<file path=customXml/itemProps56.xml><?xml version="1.0" encoding="utf-8"?>
<ds:datastoreItem xmlns:ds="http://schemas.openxmlformats.org/officeDocument/2006/customXml" ds:itemID="{9A8433E0-E606-4F91-9286-89231187CC76}">
  <ds:schemaRefs/>
</ds:datastoreItem>
</file>

<file path=customXml/itemProps57.xml><?xml version="1.0" encoding="utf-8"?>
<ds:datastoreItem xmlns:ds="http://schemas.openxmlformats.org/officeDocument/2006/customXml" ds:itemID="{725B0BBF-9B13-49C3-922E-CD6BB31DBF61}">
  <ds:schemaRefs/>
</ds:datastoreItem>
</file>

<file path=customXml/itemProps58.xml><?xml version="1.0" encoding="utf-8"?>
<ds:datastoreItem xmlns:ds="http://schemas.openxmlformats.org/officeDocument/2006/customXml" ds:itemID="{5CB51A95-1F4B-4E0A-BCFE-A75467BC4D84}">
  <ds:schemaRefs/>
</ds:datastoreItem>
</file>

<file path=customXml/itemProps59.xml><?xml version="1.0" encoding="utf-8"?>
<ds:datastoreItem xmlns:ds="http://schemas.openxmlformats.org/officeDocument/2006/customXml" ds:itemID="{F059F7B5-B2B8-4E58-93E6-6E9F34F2DC19}">
  <ds:schemaRefs/>
</ds:datastoreItem>
</file>

<file path=customXml/itemProps6.xml><?xml version="1.0" encoding="utf-8"?>
<ds:datastoreItem xmlns:ds="http://schemas.openxmlformats.org/officeDocument/2006/customXml" ds:itemID="{D9D9DE7E-FDAB-406B-8BAB-050201CC6C95}">
  <ds:schemaRefs/>
</ds:datastoreItem>
</file>

<file path=customXml/itemProps60.xml><?xml version="1.0" encoding="utf-8"?>
<ds:datastoreItem xmlns:ds="http://schemas.openxmlformats.org/officeDocument/2006/customXml" ds:itemID="{DDB54E15-47BF-40EE-ACBF-7D85B722AC7F}">
  <ds:schemaRefs/>
</ds:datastoreItem>
</file>

<file path=customXml/itemProps61.xml><?xml version="1.0" encoding="utf-8"?>
<ds:datastoreItem xmlns:ds="http://schemas.openxmlformats.org/officeDocument/2006/customXml" ds:itemID="{E3BCE6EC-BB4F-45B9-9197-759C5B939BC8}">
  <ds:schemaRefs/>
</ds:datastoreItem>
</file>

<file path=customXml/itemProps62.xml><?xml version="1.0" encoding="utf-8"?>
<ds:datastoreItem xmlns:ds="http://schemas.openxmlformats.org/officeDocument/2006/customXml" ds:itemID="{B23B8430-1052-42FD-AAC5-21682FD1512C}">
  <ds:schemaRefs/>
</ds:datastoreItem>
</file>

<file path=customXml/itemProps63.xml><?xml version="1.0" encoding="utf-8"?>
<ds:datastoreItem xmlns:ds="http://schemas.openxmlformats.org/officeDocument/2006/customXml" ds:itemID="{63F9E458-5583-4D86-BCB5-48516F24C19C}">
  <ds:schemaRefs/>
</ds:datastoreItem>
</file>

<file path=customXml/itemProps64.xml><?xml version="1.0" encoding="utf-8"?>
<ds:datastoreItem xmlns:ds="http://schemas.openxmlformats.org/officeDocument/2006/customXml" ds:itemID="{619D3F42-BC31-469A-B4B0-971BE490E1F7}">
  <ds:schemaRefs/>
</ds:datastoreItem>
</file>

<file path=customXml/itemProps65.xml><?xml version="1.0" encoding="utf-8"?>
<ds:datastoreItem xmlns:ds="http://schemas.openxmlformats.org/officeDocument/2006/customXml" ds:itemID="{5FFDCFB0-CD24-456B-A2AA-136C27A7D811}">
  <ds:schemaRefs/>
</ds:datastoreItem>
</file>

<file path=customXml/itemProps66.xml><?xml version="1.0" encoding="utf-8"?>
<ds:datastoreItem xmlns:ds="http://schemas.openxmlformats.org/officeDocument/2006/customXml" ds:itemID="{37988B5B-7F3A-404C-BA12-80B86002EA8F}">
  <ds:schemaRefs/>
</ds:datastoreItem>
</file>

<file path=customXml/itemProps67.xml><?xml version="1.0" encoding="utf-8"?>
<ds:datastoreItem xmlns:ds="http://schemas.openxmlformats.org/officeDocument/2006/customXml" ds:itemID="{ED963612-4CAB-4E9A-B112-C662F1C6A1CF}">
  <ds:schemaRefs/>
</ds:datastoreItem>
</file>

<file path=customXml/itemProps68.xml><?xml version="1.0" encoding="utf-8"?>
<ds:datastoreItem xmlns:ds="http://schemas.openxmlformats.org/officeDocument/2006/customXml" ds:itemID="{13625E1F-01E5-47E4-9102-CC0F3A1D39CF}">
  <ds:schemaRefs/>
</ds:datastoreItem>
</file>

<file path=customXml/itemProps69.xml><?xml version="1.0" encoding="utf-8"?>
<ds:datastoreItem xmlns:ds="http://schemas.openxmlformats.org/officeDocument/2006/customXml" ds:itemID="{5B2578F6-7BB8-4694-A511-0325066AE9B5}">
  <ds:schemaRefs/>
</ds:datastoreItem>
</file>

<file path=customXml/itemProps7.xml><?xml version="1.0" encoding="utf-8"?>
<ds:datastoreItem xmlns:ds="http://schemas.openxmlformats.org/officeDocument/2006/customXml" ds:itemID="{516E54EA-B38A-4D2F-827D-6A933A7F9A38}">
  <ds:schemaRefs/>
</ds:datastoreItem>
</file>

<file path=customXml/itemProps70.xml><?xml version="1.0" encoding="utf-8"?>
<ds:datastoreItem xmlns:ds="http://schemas.openxmlformats.org/officeDocument/2006/customXml" ds:itemID="{AACFE3DA-859A-4E4D-B9B3-3F97EFB9D934}">
  <ds:schemaRefs/>
</ds:datastoreItem>
</file>

<file path=customXml/itemProps71.xml><?xml version="1.0" encoding="utf-8"?>
<ds:datastoreItem xmlns:ds="http://schemas.openxmlformats.org/officeDocument/2006/customXml" ds:itemID="{54D17B84-846A-4DC8-BD56-323BB674B989}">
  <ds:schemaRefs/>
</ds:datastoreItem>
</file>

<file path=customXml/itemProps72.xml><?xml version="1.0" encoding="utf-8"?>
<ds:datastoreItem xmlns:ds="http://schemas.openxmlformats.org/officeDocument/2006/customXml" ds:itemID="{85B8CC03-B26E-4917-9DED-361DB7BC6FFD}">
  <ds:schemaRefs/>
</ds:datastoreItem>
</file>

<file path=customXml/itemProps73.xml><?xml version="1.0" encoding="utf-8"?>
<ds:datastoreItem xmlns:ds="http://schemas.openxmlformats.org/officeDocument/2006/customXml" ds:itemID="{15AD126B-4BCD-4A7E-9BFE-0F1C5F7C423C}">
  <ds:schemaRefs/>
</ds:datastoreItem>
</file>

<file path=customXml/itemProps74.xml><?xml version="1.0" encoding="utf-8"?>
<ds:datastoreItem xmlns:ds="http://schemas.openxmlformats.org/officeDocument/2006/customXml" ds:itemID="{48DFE035-2BC0-447B-BF52-82E4AA2DC6FF}">
  <ds:schemaRefs/>
</ds:datastoreItem>
</file>

<file path=customXml/itemProps75.xml><?xml version="1.0" encoding="utf-8"?>
<ds:datastoreItem xmlns:ds="http://schemas.openxmlformats.org/officeDocument/2006/customXml" ds:itemID="{00FE92F0-3AF7-414E-8EC2-1018B2728070}">
  <ds:schemaRefs/>
</ds:datastoreItem>
</file>

<file path=customXml/itemProps76.xml><?xml version="1.0" encoding="utf-8"?>
<ds:datastoreItem xmlns:ds="http://schemas.openxmlformats.org/officeDocument/2006/customXml" ds:itemID="{1AC898FB-51B1-4172-950B-ED5E8D847A5A}">
  <ds:schemaRefs/>
</ds:datastoreItem>
</file>

<file path=customXml/itemProps77.xml><?xml version="1.0" encoding="utf-8"?>
<ds:datastoreItem xmlns:ds="http://schemas.openxmlformats.org/officeDocument/2006/customXml" ds:itemID="{A2B61F56-C749-47D6-B641-4C42FCEEA135}">
  <ds:schemaRefs/>
</ds:datastoreItem>
</file>

<file path=customXml/itemProps78.xml><?xml version="1.0" encoding="utf-8"?>
<ds:datastoreItem xmlns:ds="http://schemas.openxmlformats.org/officeDocument/2006/customXml" ds:itemID="{6CD1D8AA-EAA7-47DF-8C46-DA51A9B07B67}">
  <ds:schemaRefs/>
</ds:datastoreItem>
</file>

<file path=customXml/itemProps79.xml><?xml version="1.0" encoding="utf-8"?>
<ds:datastoreItem xmlns:ds="http://schemas.openxmlformats.org/officeDocument/2006/customXml" ds:itemID="{5BD857DE-F122-4C88-8C98-E20237B554F7}">
  <ds:schemaRefs/>
</ds:datastoreItem>
</file>

<file path=customXml/itemProps8.xml><?xml version="1.0" encoding="utf-8"?>
<ds:datastoreItem xmlns:ds="http://schemas.openxmlformats.org/officeDocument/2006/customXml" ds:itemID="{B0771E18-1B80-4E11-8F87-9E58E970A1CD}">
  <ds:schemaRefs/>
</ds:datastoreItem>
</file>

<file path=customXml/itemProps80.xml><?xml version="1.0" encoding="utf-8"?>
<ds:datastoreItem xmlns:ds="http://schemas.openxmlformats.org/officeDocument/2006/customXml" ds:itemID="{0348FB31-A806-4352-9214-AC339F4B749F}">
  <ds:schemaRefs/>
</ds:datastoreItem>
</file>

<file path=customXml/itemProps81.xml><?xml version="1.0" encoding="utf-8"?>
<ds:datastoreItem xmlns:ds="http://schemas.openxmlformats.org/officeDocument/2006/customXml" ds:itemID="{AAF1AC36-B4C7-482A-AC8F-8BA14560F2EB}">
  <ds:schemaRefs/>
</ds:datastoreItem>
</file>

<file path=customXml/itemProps82.xml><?xml version="1.0" encoding="utf-8"?>
<ds:datastoreItem xmlns:ds="http://schemas.openxmlformats.org/officeDocument/2006/customXml" ds:itemID="{C98DB46F-F2A1-4A9D-A197-AD97EE0BBF3E}">
  <ds:schemaRefs/>
</ds:datastoreItem>
</file>

<file path=customXml/itemProps9.xml><?xml version="1.0" encoding="utf-8"?>
<ds:datastoreItem xmlns:ds="http://schemas.openxmlformats.org/officeDocument/2006/customXml" ds:itemID="{7F0CC5F2-FD67-4899-AD6E-7C7811F5778F}">
  <ds:schemaRefs/>
</ds:datastoreItem>
</file>

<file path=docProps/app.xml><?xml version="1.0" encoding="utf-8"?>
<Properties xmlns="http://schemas.openxmlformats.org/officeDocument/2006/extended-properties" xmlns:vt="http://schemas.openxmlformats.org/officeDocument/2006/docPropsVTypes">
  <Template>53A物理讲、练模版</Template>
  <TotalTime>518</TotalTime>
  <Words>3174</Words>
  <Application>Microsoft Office PowerPoint</Application>
  <PresentationFormat>自定义</PresentationFormat>
  <Paragraphs>298</Paragraphs>
  <Slides>38</Slides>
  <Notes>30</Notes>
  <HiddenSlides>0</HiddenSlides>
  <MMClips>0</MMClips>
  <ScaleCrop>false</ScaleCrop>
  <HeadingPairs>
    <vt:vector size="8" baseType="variant">
      <vt:variant>
        <vt:lpstr>已用的字体</vt:lpstr>
      </vt:variant>
      <vt:variant>
        <vt:i4>11</vt:i4>
      </vt:variant>
      <vt:variant>
        <vt:lpstr>主题</vt:lpstr>
      </vt:variant>
      <vt:variant>
        <vt:i4>3</vt:i4>
      </vt:variant>
      <vt:variant>
        <vt:lpstr>嵌入 OLE 服务器</vt:lpstr>
      </vt:variant>
      <vt:variant>
        <vt:i4>1</vt:i4>
      </vt:variant>
      <vt:variant>
        <vt:lpstr>幻灯片标题</vt:lpstr>
      </vt:variant>
      <vt:variant>
        <vt:i4>38</vt:i4>
      </vt:variant>
    </vt:vector>
  </HeadingPairs>
  <TitlesOfParts>
    <vt:vector size="53" baseType="lpstr">
      <vt:lpstr>等线</vt:lpstr>
      <vt:lpstr>等线 Light</vt:lpstr>
      <vt:lpstr>仿宋</vt:lpstr>
      <vt:lpstr>黑体</vt:lpstr>
      <vt:lpstr>华文隶书</vt:lpstr>
      <vt:lpstr>楷体</vt:lpstr>
      <vt:lpstr>宋体</vt:lpstr>
      <vt:lpstr>微软雅黑</vt:lpstr>
      <vt:lpstr>Arial</vt:lpstr>
      <vt:lpstr>Calibri</vt:lpstr>
      <vt:lpstr>Times New Roman</vt:lpstr>
      <vt:lpstr>自定义设计方案</vt:lpstr>
      <vt:lpstr>返回目录</vt:lpstr>
      <vt:lpstr>2_Office 主题​​</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dc:creator>iphone God</dc:creator>
  <cp:lastModifiedBy>陈SIR</cp:lastModifiedBy>
  <cp:revision>133</cp:revision>
  <cp:lastPrinted>2025-06-04T11:23:55Z</cp:lastPrinted>
  <dcterms:created xsi:type="dcterms:W3CDTF">2025-01-13T02:22:55Z</dcterms:created>
  <dcterms:modified xsi:type="dcterms:W3CDTF">2025-06-06T01:40:27Z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BD32DE5D62A24E278BFA323F88D56D44_12</vt:lpwstr>
  </property>
  <property fmtid="{D5CDD505-2E9C-101B-9397-08002B2CF9AE}" pid="3" name="KSOProductBuildVer">
    <vt:lpwstr>2052-12.1.0.19770</vt:lpwstr>
  </property>
</Properties>
</file>